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28"/>
  </p:notesMasterIdLst>
  <p:handoutMasterIdLst>
    <p:handoutMasterId r:id="rId29"/>
  </p:handoutMasterIdLst>
  <p:sldIdLst>
    <p:sldId id="1283" r:id="rId3"/>
    <p:sldId id="1284" r:id="rId4"/>
    <p:sldId id="1282" r:id="rId5"/>
    <p:sldId id="1285" r:id="rId6"/>
    <p:sldId id="1288" r:id="rId7"/>
    <p:sldId id="1286" r:id="rId8"/>
    <p:sldId id="1287" r:id="rId9"/>
    <p:sldId id="1289" r:id="rId10"/>
    <p:sldId id="1290" r:id="rId11"/>
    <p:sldId id="1312" r:id="rId12"/>
    <p:sldId id="1291" r:id="rId13"/>
    <p:sldId id="1293" r:id="rId14"/>
    <p:sldId id="1292" r:id="rId15"/>
    <p:sldId id="1315" r:id="rId16"/>
    <p:sldId id="1295" r:id="rId17"/>
    <p:sldId id="1298" r:id="rId18"/>
    <p:sldId id="1314" r:id="rId19"/>
    <p:sldId id="1299" r:id="rId20"/>
    <p:sldId id="1317" r:id="rId21"/>
    <p:sldId id="1318" r:id="rId22"/>
    <p:sldId id="1305" r:id="rId23"/>
    <p:sldId id="1301" r:id="rId24"/>
    <p:sldId id="1319" r:id="rId25"/>
    <p:sldId id="1320" r:id="rId26"/>
    <p:sldId id="1302" r:id="rId27"/>
  </p:sldIdLst>
  <p:sldSz cx="12192000" cy="6858000"/>
  <p:notesSz cx="6858000" cy="9144000"/>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D2B89"/>
    <a:srgbClr val="354F93"/>
    <a:srgbClr val="91AAED"/>
    <a:srgbClr val="2F4689"/>
    <a:srgbClr val="202F6B"/>
    <a:srgbClr val="344E98"/>
    <a:srgbClr val="5782C9"/>
    <a:srgbClr val="4363A8"/>
    <a:srgbClr val="94AF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8" autoAdjust="0"/>
    <p:restoredTop sz="94660"/>
  </p:normalViewPr>
  <p:slideViewPr>
    <p:cSldViewPr snapToGrid="0">
      <p:cViewPr varScale="1">
        <p:scale>
          <a:sx n="66" d="100"/>
          <a:sy n="66" d="100"/>
        </p:scale>
        <p:origin x="668" y="36"/>
      </p:cViewPr>
      <p:guideLst>
        <p:guide orient="horz" pos="2160"/>
        <p:guide pos="3820"/>
      </p:guideLst>
    </p:cSldViewPr>
  </p:slideViewPr>
  <p:notesTextViewPr>
    <p:cViewPr>
      <p:scale>
        <a:sx n="1" d="1"/>
        <a:sy n="1" d="1"/>
      </p:scale>
      <p:origin x="0" y="0"/>
    </p:cViewPr>
  </p:notesTextViewPr>
  <p:notesViewPr>
    <p:cSldViewPr snapToGrid="0">
      <p:cViewPr>
        <p:scale>
          <a:sx n="1" d="2"/>
          <a:sy n="1" d="2"/>
        </p:scale>
        <p:origin x="1886" y="336"/>
      </p:cViewPr>
      <p:guideLst>
        <p:guide orient="horz" pos="2880"/>
        <p:guide pos="2148"/>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3" Type="http://schemas.openxmlformats.org/officeDocument/2006/relationships/tags" Target="tags/tag1.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handoutMaster" Target="handoutMasters/handoutMaster1.xml"/><Relationship Id="rId28" Type="http://schemas.openxmlformats.org/officeDocument/2006/relationships/notesMaster" Target="notesMasters/notesMaster1.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E35BB4-08A4-42AE-B7DA-388E94CD1A67}"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2993750-AC21-4EC7-8DE4-CCCCEE23148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pPr>
              <a:defRPr/>
            </a:pPr>
            <a:endParaRPr lang="en-US"/>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pPr>
              <a:defRPr/>
            </a:pPr>
            <a:endParaRPr lang="en-US"/>
          </a:p>
        </p:txBody>
      </p:sp>
      <p:sp>
        <p:nvSpPr>
          <p:cNvPr id="1331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ln>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pPr>
              <a:defRPr/>
            </a:pPr>
            <a:endParaRPr lang="en-US"/>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pPr>
              <a:defRPr/>
            </a:pPr>
            <a:fld id="{40DFFCBB-3A13-A449-B8FB-532BA43383B3}" type="slidenum">
              <a:rPr lang="en-US"/>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97" charset="0"/>
        <a:ea typeface="MS PGothic" panose="020B0600070205080204" pitchFamily="-97" charset="-128"/>
        <a:cs typeface="MS PGothic" panose="020B0600070205080204" pitchFamily="-97" charset="-128"/>
      </a:defRPr>
    </a:lvl1pPr>
    <a:lvl2pPr marL="457200" algn="l" rtl="0" eaLnBrk="0" fontAlgn="base" hangingPunct="0">
      <a:spcBef>
        <a:spcPct val="30000"/>
      </a:spcBef>
      <a:spcAft>
        <a:spcPct val="0"/>
      </a:spcAft>
      <a:defRPr sz="1200" kern="1200">
        <a:solidFill>
          <a:schemeClr val="tx1"/>
        </a:solidFill>
        <a:latin typeface="Times" pitchFamily="-97" charset="0"/>
        <a:ea typeface="MS PGothic" panose="020B0600070205080204" pitchFamily="-97" charset="-128"/>
        <a:cs typeface="+mn-cs"/>
      </a:defRPr>
    </a:lvl2pPr>
    <a:lvl3pPr marL="914400" algn="l" rtl="0" eaLnBrk="0" fontAlgn="base" hangingPunct="0">
      <a:spcBef>
        <a:spcPct val="30000"/>
      </a:spcBef>
      <a:spcAft>
        <a:spcPct val="0"/>
      </a:spcAft>
      <a:defRPr sz="1200" kern="1200">
        <a:solidFill>
          <a:schemeClr val="tx1"/>
        </a:solidFill>
        <a:latin typeface="Times" pitchFamily="-97" charset="0"/>
        <a:ea typeface="MS PGothic" panose="020B0600070205080204" pitchFamily="-97" charset="-128"/>
        <a:cs typeface="+mn-cs"/>
      </a:defRPr>
    </a:lvl3pPr>
    <a:lvl4pPr marL="1371600" algn="l" rtl="0" eaLnBrk="0" fontAlgn="base" hangingPunct="0">
      <a:spcBef>
        <a:spcPct val="30000"/>
      </a:spcBef>
      <a:spcAft>
        <a:spcPct val="0"/>
      </a:spcAft>
      <a:defRPr sz="1200" kern="1200">
        <a:solidFill>
          <a:schemeClr val="tx1"/>
        </a:solidFill>
        <a:latin typeface="Times" pitchFamily="-97" charset="0"/>
        <a:ea typeface="MS PGothic" panose="020B0600070205080204" pitchFamily="-97" charset="-128"/>
        <a:cs typeface="+mn-cs"/>
      </a:defRPr>
    </a:lvl4pPr>
    <a:lvl5pPr marL="1828800" algn="l" rtl="0" eaLnBrk="0" fontAlgn="base" hangingPunct="0">
      <a:spcBef>
        <a:spcPct val="30000"/>
      </a:spcBef>
      <a:spcAft>
        <a:spcPct val="0"/>
      </a:spcAft>
      <a:defRPr sz="1200" kern="1200">
        <a:solidFill>
          <a:schemeClr val="tx1"/>
        </a:solidFill>
        <a:latin typeface="Times" pitchFamily="-97" charset="0"/>
        <a:ea typeface="MS PGothic" panose="020B0600070205080204" pitchFamily="-9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4"/>
            <a:ext cx="2743200" cy="365125"/>
          </a:xfrm>
          <a:prstGeom prst="rect">
            <a:avLst/>
          </a:prstGeom>
        </p:spPr>
        <p:txBody>
          <a:bodyPr/>
          <a:lstStyle/>
          <a:p>
            <a:fld id="{6EBB0E32-0304-4451-ADB8-C044457D5B85}" type="datetimeFigureOut">
              <a:rPr lang="en-US" smtClean="0"/>
            </a:fld>
            <a:endParaRPr lang="en-US"/>
          </a:p>
        </p:txBody>
      </p:sp>
      <p:sp>
        <p:nvSpPr>
          <p:cNvPr id="3" name="Footer Placeholder 2"/>
          <p:cNvSpPr>
            <a:spLocks noGrp="1"/>
          </p:cNvSpPr>
          <p:nvPr>
            <p:ph type="ftr" sz="quarter" idx="11"/>
          </p:nvPr>
        </p:nvSpPr>
        <p:spPr>
          <a:xfrm>
            <a:off x="4038601" y="6356354"/>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4"/>
            <a:ext cx="2743200" cy="365125"/>
          </a:xfrm>
          <a:prstGeom prst="rect">
            <a:avLst/>
          </a:prstGeom>
        </p:spPr>
        <p:txBody>
          <a:bodyPr/>
          <a:lstStyle/>
          <a:p>
            <a:fld id="{DA64F31B-23FA-4075-AF7D-6228CFD12F03}" type="slidenum">
              <a:rPr lang="en-US" smtClean="0"/>
            </a:fld>
            <a:endParaRPr lang="en-US"/>
          </a:p>
        </p:txBody>
      </p:sp>
      <p:sp>
        <p:nvSpPr>
          <p:cNvPr id="5" name="Title 4"/>
          <p:cNvSpPr>
            <a:spLocks noGrp="1"/>
          </p:cNvSpPr>
          <p:nvPr>
            <p:ph type="title"/>
          </p:nvPr>
        </p:nvSpPr>
        <p:spPr>
          <a:xfrm>
            <a:off x="838201" y="365129"/>
            <a:ext cx="10515600" cy="1325563"/>
          </a:xfrm>
          <a:prstGeom prst="rect">
            <a:avLst/>
          </a:prstGeom>
        </p:spPr>
        <p:txBody>
          <a:bodyPr/>
          <a:lstStyle/>
          <a:p>
            <a:r>
              <a:rPr lang="en-US"/>
              <a:t>Click to edit Master title style</a:t>
            </a:r>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ransition>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jpe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png"/><Relationship Id="rId4" Type="http://schemas.microsoft.com/office/2007/relationships/media" Target="../media/media1.mp4"/><Relationship Id="rId3" Type="http://schemas.openxmlformats.org/officeDocument/2006/relationships/video" Target="../media/media1.mp4"/><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13939" y="782271"/>
            <a:ext cx="9334401" cy="1361511"/>
          </a:xfrm>
        </p:spPr>
        <p:txBody>
          <a:bodyPr/>
          <a:lstStyle/>
          <a:p>
            <a:pPr algn="ctr"/>
            <a:r>
              <a:rPr lang="en-US" sz="3200" b="1" dirty="0">
                <a:solidFill>
                  <a:schemeClr val="bg1"/>
                </a:solidFill>
                <a:effectLst/>
                <a:latin typeface="Times New Roman" panose="02020603050405020304" charset="0"/>
                <a:ea typeface="Times New Roman" panose="02020603050405020304" charset="0"/>
                <a:cs typeface="Times New Roman" panose="02020603050405020304" charset="0"/>
              </a:rPr>
              <a:t>DESIGNING AND DEVELOPING A CROSS PLATFORM ONLINE BUS BOOKING TICKET SYSTEM</a:t>
            </a:r>
            <a:br>
              <a:rPr lang="en-GB" sz="3200" dirty="0">
                <a:solidFill>
                  <a:schemeClr val="bg1"/>
                </a:solidFill>
                <a:effectLst/>
                <a:latin typeface="Calibri" panose="020F0502020204030204" pitchFamily="34" charset="0"/>
                <a:ea typeface="Calibri" panose="020F0502020204030204" pitchFamily="34" charset="0"/>
                <a:cs typeface="Times New Roman" panose="02020603050405020304" charset="0"/>
              </a:rPr>
            </a:br>
            <a:endParaRPr lang="en-GB" sz="6600" dirty="0">
              <a:solidFill>
                <a:schemeClr val="bg1"/>
              </a:solidFill>
            </a:endParaRPr>
          </a:p>
        </p:txBody>
      </p:sp>
      <p:pic>
        <p:nvPicPr>
          <p:cNvPr id="3" name="Picture 2" descr="logo"/>
          <p:cNvPicPr>
            <a:picLocks noChangeAspect="1"/>
          </p:cNvPicPr>
          <p:nvPr/>
        </p:nvPicPr>
        <p:blipFill>
          <a:blip r:embed="rId1"/>
          <a:stretch>
            <a:fillRect/>
          </a:stretch>
        </p:blipFill>
        <p:spPr>
          <a:xfrm>
            <a:off x="-190401" y="-74511"/>
            <a:ext cx="2191420" cy="2360533"/>
          </a:xfrm>
          <a:prstGeom prst="rect">
            <a:avLst/>
          </a:prstGeom>
        </p:spPr>
      </p:pic>
      <p:sp>
        <p:nvSpPr>
          <p:cNvPr id="5" name="TextBox 4"/>
          <p:cNvSpPr txBox="1"/>
          <p:nvPr/>
        </p:nvSpPr>
        <p:spPr>
          <a:xfrm>
            <a:off x="3047999" y="2063864"/>
            <a:ext cx="6096000" cy="463397"/>
          </a:xfrm>
          <a:prstGeom prst="rect">
            <a:avLst/>
          </a:prstGeom>
          <a:noFill/>
        </p:spPr>
        <p:txBody>
          <a:bodyPr wrap="square">
            <a:spAutoFit/>
          </a:bodyPr>
          <a:lstStyle/>
          <a:p>
            <a:pPr algn="ctr">
              <a:lnSpc>
                <a:spcPct val="150000"/>
              </a:lnSpc>
              <a:spcAft>
                <a:spcPts val="800"/>
              </a:spcAft>
            </a:pPr>
            <a:r>
              <a:rPr lang="en-US" sz="1800" dirty="0">
                <a:solidFill>
                  <a:schemeClr val="bg1"/>
                </a:solidFill>
                <a:effectLst/>
                <a:latin typeface="Times New Roman" panose="02020603050405020304" charset="0"/>
                <a:ea typeface="Times New Roman" panose="02020603050405020304" charset="0"/>
                <a:cs typeface="Times New Roman" panose="02020603050405020304" charset="0"/>
              </a:rPr>
              <a:t>(A case study of Ndola bus terminus)</a:t>
            </a:r>
            <a:endParaRPr lang="en-GB" sz="1400" dirty="0">
              <a:solidFill>
                <a:schemeClr val="bg1"/>
              </a:solidFill>
              <a:effectLst/>
              <a:latin typeface="Calibri" panose="020F0502020204030204" pitchFamily="34" charset="0"/>
              <a:ea typeface="Calibri" panose="020F0502020204030204" pitchFamily="34" charset="0"/>
              <a:cs typeface="Times New Roman" panose="02020603050405020304" charset="0"/>
            </a:endParaRPr>
          </a:p>
        </p:txBody>
      </p:sp>
      <p:sp>
        <p:nvSpPr>
          <p:cNvPr id="7" name="TextBox 6"/>
          <p:cNvSpPr txBox="1"/>
          <p:nvPr/>
        </p:nvSpPr>
        <p:spPr>
          <a:xfrm>
            <a:off x="2952115" y="3276892"/>
            <a:ext cx="6287769" cy="3469348"/>
          </a:xfrm>
          <a:prstGeom prst="rect">
            <a:avLst/>
          </a:prstGeom>
          <a:noFill/>
        </p:spPr>
        <p:txBody>
          <a:bodyPr wrap="square">
            <a:spAutoFit/>
          </a:bodyPr>
          <a:lstStyle/>
          <a:p>
            <a:pPr indent="2907030" algn="just">
              <a:lnSpc>
                <a:spcPct val="150000"/>
              </a:lnSpc>
              <a:spcAft>
                <a:spcPts val="800"/>
              </a:spcAft>
            </a:pPr>
            <a:r>
              <a:rPr lang="en-US" sz="1800" b="1" dirty="0">
                <a:solidFill>
                  <a:schemeClr val="bg1"/>
                </a:solidFill>
                <a:effectLst/>
                <a:latin typeface="Times New Roman" panose="02020603050405020304" charset="0"/>
                <a:ea typeface="Arial-BoldMT"/>
                <a:cs typeface="Times New Roman" panose="02020603050405020304" charset="0"/>
              </a:rPr>
              <a:t>BY                                                   NAME				COMPUTER No </a:t>
            </a:r>
            <a:endParaRPr lang="en-GB" sz="1600" b="1" dirty="0">
              <a:solidFill>
                <a:schemeClr val="bg1"/>
              </a:solidFill>
              <a:latin typeface="Calibri" panose="020F0502020204030204" pitchFamily="34" charset="0"/>
              <a:ea typeface="Arial-BoldMT"/>
              <a:cs typeface="Times New Roman" panose="02020603050405020304" charset="0"/>
            </a:endParaRPr>
          </a:p>
          <a:p>
            <a:pPr marL="342900" indent="-342900">
              <a:lnSpc>
                <a:spcPct val="150000"/>
              </a:lnSpc>
              <a:spcAft>
                <a:spcPts val="800"/>
              </a:spcAft>
              <a:buAutoNum type="arabicPeriod"/>
            </a:pPr>
            <a:r>
              <a:rPr lang="en-US" sz="1800" dirty="0">
                <a:solidFill>
                  <a:schemeClr val="bg1"/>
                </a:solidFill>
                <a:effectLst/>
                <a:latin typeface="Times New Roman" panose="02020603050405020304" charset="0"/>
                <a:ea typeface="Calibri" panose="020F0502020204030204" pitchFamily="34" charset="0"/>
                <a:cs typeface="Times New Roman" panose="02020603050405020304" charset="0"/>
              </a:rPr>
              <a:t>Geoffrey Zimba</a:t>
            </a:r>
            <a:r>
              <a:rPr lang="en-US" sz="1800" dirty="0">
                <a:solidFill>
                  <a:schemeClr val="bg1"/>
                </a:solidFill>
                <a:effectLst/>
                <a:latin typeface="Times New Roman" panose="02020603050405020304" charset="0"/>
                <a:ea typeface="SimSun" panose="02010600030101010101" pitchFamily="2" charset="-122"/>
                <a:cs typeface="Times New Roman" panose="02020603050405020304" charset="0"/>
              </a:rPr>
              <a:t>                                            1913622</a:t>
            </a:r>
            <a:endParaRPr lang="en-GB" sz="1600" dirty="0">
              <a:solidFill>
                <a:schemeClr val="bg1"/>
              </a:solidFill>
              <a:latin typeface="Calibri" panose="020F0502020204030204" pitchFamily="34" charset="0"/>
              <a:ea typeface="SimSun" panose="02010600030101010101" pitchFamily="2" charset="-122"/>
              <a:cs typeface="Times New Roman" panose="02020603050405020304" charset="0"/>
            </a:endParaRPr>
          </a:p>
          <a:p>
            <a:pPr marL="342900" indent="-342900">
              <a:lnSpc>
                <a:spcPct val="150000"/>
              </a:lnSpc>
              <a:spcAft>
                <a:spcPts val="800"/>
              </a:spcAft>
              <a:buAutoNum type="arabicPeriod"/>
            </a:pPr>
            <a:r>
              <a:rPr lang="en-US" sz="1800" dirty="0">
                <a:solidFill>
                  <a:schemeClr val="bg1"/>
                </a:solidFill>
                <a:effectLst/>
                <a:latin typeface="Times New Roman" panose="02020603050405020304" charset="0"/>
                <a:ea typeface="SimSun" panose="02010600030101010101" pitchFamily="2" charset="-122"/>
                <a:cs typeface="Times New Roman" panose="02020603050405020304" charset="0"/>
              </a:rPr>
              <a:t>Chilufya </a:t>
            </a:r>
            <a:r>
              <a:rPr lang="en-US" sz="1800" dirty="0" err="1">
                <a:solidFill>
                  <a:schemeClr val="bg1"/>
                </a:solidFill>
                <a:effectLst/>
                <a:latin typeface="Times New Roman" panose="02020603050405020304" charset="0"/>
                <a:ea typeface="SimSun" panose="02010600030101010101" pitchFamily="2" charset="-122"/>
                <a:cs typeface="Times New Roman" panose="02020603050405020304" charset="0"/>
              </a:rPr>
              <a:t>chimfwembe</a:t>
            </a:r>
            <a:r>
              <a:rPr lang="en-US" sz="1800" dirty="0">
                <a:solidFill>
                  <a:schemeClr val="bg1"/>
                </a:solidFill>
                <a:effectLst/>
                <a:latin typeface="Times New Roman" panose="02020603050405020304" charset="0"/>
                <a:ea typeface="SimSun" panose="02010600030101010101" pitchFamily="2" charset="-122"/>
                <a:cs typeface="Times New Roman" panose="02020603050405020304" charset="0"/>
              </a:rPr>
              <a:t>                                  1913606</a:t>
            </a:r>
            <a:endParaRPr lang="en-GB" sz="1600" dirty="0">
              <a:solidFill>
                <a:schemeClr val="bg1"/>
              </a:solidFill>
              <a:latin typeface="Calibri" panose="020F0502020204030204" pitchFamily="34" charset="0"/>
              <a:ea typeface="SimSun" panose="02010600030101010101" pitchFamily="2" charset="-122"/>
              <a:cs typeface="Times New Roman" panose="02020603050405020304" charset="0"/>
            </a:endParaRPr>
          </a:p>
          <a:p>
            <a:pPr marL="342900" indent="-342900">
              <a:lnSpc>
                <a:spcPct val="150000"/>
              </a:lnSpc>
              <a:spcAft>
                <a:spcPts val="800"/>
              </a:spcAft>
              <a:buAutoNum type="arabicPeriod"/>
            </a:pPr>
            <a:r>
              <a:rPr lang="en-US" sz="1800" dirty="0">
                <a:solidFill>
                  <a:schemeClr val="bg1"/>
                </a:solidFill>
                <a:effectLst/>
                <a:latin typeface="Times New Roman" panose="02020603050405020304" charset="0"/>
                <a:ea typeface="SimSun" panose="02010600030101010101" pitchFamily="2" charset="-122"/>
                <a:cs typeface="Times New Roman" panose="02020603050405020304" charset="0"/>
              </a:rPr>
              <a:t>David </a:t>
            </a:r>
            <a:r>
              <a:rPr lang="en-US" sz="1800" dirty="0" err="1">
                <a:solidFill>
                  <a:schemeClr val="bg1"/>
                </a:solidFill>
                <a:effectLst/>
                <a:latin typeface="Times New Roman" panose="02020603050405020304" charset="0"/>
                <a:ea typeface="SimSun" panose="02010600030101010101" pitchFamily="2" charset="-122"/>
                <a:cs typeface="Times New Roman" panose="02020603050405020304" charset="0"/>
              </a:rPr>
              <a:t>nsofwa</a:t>
            </a:r>
            <a:r>
              <a:rPr lang="en-US" sz="1800" dirty="0">
                <a:solidFill>
                  <a:schemeClr val="bg1"/>
                </a:solidFill>
                <a:effectLst/>
                <a:latin typeface="Times New Roman" panose="02020603050405020304" charset="0"/>
                <a:ea typeface="SimSun" panose="02010600030101010101" pitchFamily="2" charset="-122"/>
                <a:cs typeface="Times New Roman" panose="02020603050405020304" charset="0"/>
              </a:rPr>
              <a:t>                                                1913669 </a:t>
            </a:r>
            <a:endParaRPr lang="en-GB" sz="1600" dirty="0">
              <a:solidFill>
                <a:schemeClr val="bg1"/>
              </a:solidFill>
              <a:latin typeface="Calibri" panose="020F0502020204030204" pitchFamily="34" charset="0"/>
              <a:ea typeface="SimSun" panose="02010600030101010101" pitchFamily="2" charset="-122"/>
              <a:cs typeface="Times New Roman" panose="02020603050405020304" charset="0"/>
            </a:endParaRPr>
          </a:p>
          <a:p>
            <a:pPr marL="342900" indent="-342900">
              <a:lnSpc>
                <a:spcPct val="150000"/>
              </a:lnSpc>
              <a:spcAft>
                <a:spcPts val="800"/>
              </a:spcAft>
              <a:buAutoNum type="arabicPeriod"/>
            </a:pPr>
            <a:r>
              <a:rPr lang="en-US" sz="1800" dirty="0">
                <a:solidFill>
                  <a:schemeClr val="bg1"/>
                </a:solidFill>
                <a:effectLst/>
                <a:latin typeface="Times New Roman" panose="02020603050405020304" charset="0"/>
                <a:ea typeface="SimSun" panose="02010600030101010101" pitchFamily="2" charset="-122"/>
                <a:cs typeface="Times New Roman" panose="02020603050405020304" charset="0"/>
              </a:rPr>
              <a:t>Patricia </a:t>
            </a:r>
            <a:r>
              <a:rPr lang="en-US" sz="1800" dirty="0" err="1">
                <a:solidFill>
                  <a:schemeClr val="bg1"/>
                </a:solidFill>
                <a:effectLst/>
                <a:latin typeface="Times New Roman" panose="02020603050405020304" charset="0"/>
                <a:ea typeface="SimSun" panose="02010600030101010101" pitchFamily="2" charset="-122"/>
                <a:cs typeface="Times New Roman" panose="02020603050405020304" charset="0"/>
              </a:rPr>
              <a:t>chewe</a:t>
            </a:r>
            <a:r>
              <a:rPr lang="en-US" sz="1800" dirty="0">
                <a:solidFill>
                  <a:schemeClr val="bg1"/>
                </a:solidFill>
                <a:effectLst/>
                <a:latin typeface="Times New Roman" panose="02020603050405020304" charset="0"/>
                <a:ea typeface="SimSun" panose="02010600030101010101" pitchFamily="2" charset="-122"/>
                <a:cs typeface="Times New Roman" panose="02020603050405020304" charset="0"/>
              </a:rPr>
              <a:t>                                                1913636</a:t>
            </a:r>
            <a:endParaRPr lang="en-GB" sz="1600" dirty="0">
              <a:solidFill>
                <a:schemeClr val="bg1"/>
              </a:solidFill>
              <a:latin typeface="Calibri" panose="020F0502020204030204" pitchFamily="34" charset="0"/>
              <a:ea typeface="SimSun" panose="02010600030101010101" pitchFamily="2" charset="-122"/>
              <a:cs typeface="Times New Roman" panose="02020603050405020304" charset="0"/>
            </a:endParaRPr>
          </a:p>
          <a:p>
            <a:pPr marL="342900" indent="-342900">
              <a:lnSpc>
                <a:spcPct val="150000"/>
              </a:lnSpc>
              <a:spcAft>
                <a:spcPts val="800"/>
              </a:spcAft>
              <a:buAutoNum type="arabicPeriod"/>
            </a:pPr>
            <a:r>
              <a:rPr lang="en-US" sz="1800" dirty="0" err="1">
                <a:solidFill>
                  <a:schemeClr val="bg1"/>
                </a:solidFill>
                <a:effectLst/>
                <a:latin typeface="Times New Roman" panose="02020603050405020304" charset="0"/>
                <a:ea typeface="SimSun" panose="02010600030101010101" pitchFamily="2" charset="-122"/>
                <a:cs typeface="Times New Roman" panose="02020603050405020304" charset="0"/>
              </a:rPr>
              <a:t>Ndashe</a:t>
            </a:r>
            <a:r>
              <a:rPr lang="en-US" sz="1800" dirty="0">
                <a:solidFill>
                  <a:schemeClr val="bg1"/>
                </a:solidFill>
                <a:effectLst/>
                <a:latin typeface="Times New Roman" panose="02020603050405020304" charset="0"/>
                <a:ea typeface="SimSun" panose="02010600030101010101" pitchFamily="2" charset="-122"/>
                <a:cs typeface="Times New Roman" panose="02020603050405020304" charset="0"/>
              </a:rPr>
              <a:t> </a:t>
            </a:r>
            <a:r>
              <a:rPr lang="en-US" sz="1800" dirty="0" err="1">
                <a:solidFill>
                  <a:schemeClr val="bg1"/>
                </a:solidFill>
                <a:effectLst/>
                <a:latin typeface="Times New Roman" panose="02020603050405020304" charset="0"/>
                <a:ea typeface="SimSun" panose="02010600030101010101" pitchFamily="2" charset="-122"/>
                <a:cs typeface="Times New Roman" panose="02020603050405020304" charset="0"/>
              </a:rPr>
              <a:t>mwansa</a:t>
            </a:r>
            <a:r>
              <a:rPr lang="en-US" sz="1800" dirty="0">
                <a:solidFill>
                  <a:schemeClr val="bg1"/>
                </a:solidFill>
                <a:effectLst/>
                <a:latin typeface="Times New Roman" panose="02020603050405020304" charset="0"/>
                <a:ea typeface="SimSun" panose="02010600030101010101" pitchFamily="2" charset="-122"/>
                <a:cs typeface="Times New Roman" panose="02020603050405020304" charset="0"/>
              </a:rPr>
              <a:t>                                            1914070</a:t>
            </a:r>
            <a:endParaRPr lang="en-GB" sz="1600" dirty="0">
              <a:solidFill>
                <a:schemeClr val="bg1"/>
              </a:solidFill>
              <a:effectLst/>
              <a:latin typeface="Calibri" panose="020F0502020204030204" pitchFamily="34" charset="0"/>
              <a:ea typeface="Calibri" panose="020F0502020204030204" pitchFamily="34" charset="0"/>
              <a:cs typeface="Times New Roman" panose="02020603050405020304" charset="0"/>
            </a:endParaRPr>
          </a:p>
        </p:txBody>
      </p:sp>
      <p:pic>
        <p:nvPicPr>
          <p:cNvPr id="9" name="Picture 8"/>
          <p:cNvPicPr>
            <a:picLocks noChangeAspect="1"/>
          </p:cNvPicPr>
          <p:nvPr/>
        </p:nvPicPr>
        <p:blipFill>
          <a:blip r:embed="rId2"/>
          <a:stretch>
            <a:fillRect/>
          </a:stretch>
        </p:blipFill>
        <p:spPr>
          <a:xfrm>
            <a:off x="4446702" y="2451018"/>
            <a:ext cx="3298594" cy="630398"/>
          </a:xfrm>
          <a:prstGeom prst="rect">
            <a:avLst/>
          </a:prstGeom>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p:txBody>
          <a:bodyPr/>
          <a:p>
            <a:r>
              <a:rPr lang="en-US" altLang="en-GB">
                <a:solidFill>
                  <a:schemeClr val="bg1"/>
                </a:solidFill>
              </a:rPr>
              <a:t>Cont...</a:t>
            </a:r>
            <a:endParaRPr lang="en-US" altLang="en-GB">
              <a:solidFill>
                <a:schemeClr val="bg1"/>
              </a:solidFill>
            </a:endParaRPr>
          </a:p>
        </p:txBody>
      </p:sp>
      <p:sp>
        <p:nvSpPr>
          <p:cNvPr id="3" name="Text Box 2"/>
          <p:cNvSpPr txBox="1"/>
          <p:nvPr/>
        </p:nvSpPr>
        <p:spPr>
          <a:xfrm>
            <a:off x="309880" y="1516380"/>
            <a:ext cx="11572240" cy="4071620"/>
          </a:xfrm>
          <a:prstGeom prst="rect">
            <a:avLst/>
          </a:prstGeom>
          <a:noFill/>
        </p:spPr>
        <p:txBody>
          <a:bodyPr wrap="square" rtlCol="0" anchor="t">
            <a:spAutoFit/>
          </a:bodyPr>
          <a:p>
            <a:pPr indent="0" algn="just">
              <a:lnSpc>
                <a:spcPct val="150000"/>
              </a:lnSpc>
              <a:spcAft>
                <a:spcPts val="800"/>
              </a:spcAft>
              <a:buFont typeface="Wingdings" panose="05000000000000000000" pitchFamily="2" charset="2"/>
              <a:buNone/>
            </a:pPr>
            <a:r>
              <a:rPr lang="en-US" sz="2800" dirty="0">
                <a:solidFill>
                  <a:schemeClr val="bg1">
                    <a:lumMod val="95000"/>
                  </a:schemeClr>
                </a:solidFill>
                <a:latin typeface="Gadugi" panose="020B0502040204020203" pitchFamily="34" charset="0"/>
                <a:ea typeface="Gadugi" panose="020B0502040204020203" pitchFamily="34" charset="0"/>
                <a:cs typeface="Times New Roman" panose="02020603050405020304" charset="0"/>
                <a:sym typeface="+mn-ea"/>
              </a:rPr>
              <a:t> user-friendly interface on both platforms (android application and web site). the following are some elicited functional requirements.</a:t>
            </a:r>
            <a:endParaRPr lang="en-US" sz="2800" dirty="0">
              <a:solidFill>
                <a:schemeClr val="bg1">
                  <a:lumMod val="95000"/>
                </a:schemeClr>
              </a:solidFill>
              <a:latin typeface="Gadugi" panose="020B0502040204020203" pitchFamily="34" charset="0"/>
              <a:ea typeface="Gadugi" panose="020B0502040204020203" pitchFamily="34" charset="0"/>
              <a:cs typeface="Times New Roman" panose="02020603050405020304" charset="0"/>
            </a:endParaRPr>
          </a:p>
          <a:p>
            <a:pPr indent="0">
              <a:lnSpc>
                <a:spcPct val="150000"/>
              </a:lnSpc>
            </a:pPr>
            <a:r>
              <a:rPr lang="en-US" sz="2800" dirty="0">
                <a:solidFill>
                  <a:schemeClr val="bg1">
                    <a:lumMod val="95000"/>
                  </a:schemeClr>
                </a:solidFill>
                <a:latin typeface="Gadugi" panose="020B0502040204020203" pitchFamily="34" charset="0"/>
                <a:cs typeface="Gadugi" panose="020B0502040204020203" pitchFamily="34" charset="0"/>
                <a:sym typeface="+mn-ea"/>
              </a:rPr>
              <a:t>In which the android/IOS application will be sitting on React Native and Node.js as back-end language and MySQL as the database management system.</a:t>
            </a:r>
            <a:endParaRPr lang="en-US" sz="2800" dirty="0">
              <a:solidFill>
                <a:schemeClr val="bg1">
                  <a:lumMod val="95000"/>
                </a:schemeClr>
              </a:solidFill>
              <a:latin typeface="Gadugi" panose="020B0502040204020203" pitchFamily="34" charset="0"/>
              <a:cs typeface="Gadugi" panose="020B0502040204020203" pitchFamily="34" charset="0"/>
            </a:endParaRPr>
          </a:p>
          <a:p>
            <a:pPr indent="0" algn="just">
              <a:lnSpc>
                <a:spcPct val="150000"/>
              </a:lnSpc>
              <a:spcAft>
                <a:spcPts val="800"/>
              </a:spcAft>
              <a:buFont typeface="Wingdings" panose="05000000000000000000" pitchFamily="2" charset="2"/>
              <a:buNone/>
            </a:pPr>
            <a:endParaRPr lang="en-US" altLang="en-US" sz="2800" dirty="0">
              <a:solidFill>
                <a:schemeClr val="bg1">
                  <a:lumMod val="95000"/>
                </a:schemeClr>
              </a:solidFill>
              <a:latin typeface="Gadugi" panose="020B0502040204020203" pitchFamily="34" charset="0"/>
              <a:cs typeface="Gadugi" panose="020B0502040204020203" pitchFamily="34" charset="0"/>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5"/>
          <p:cNvSpPr txBox="1"/>
          <p:nvPr/>
        </p:nvSpPr>
        <p:spPr>
          <a:xfrm>
            <a:off x="304929" y="217801"/>
            <a:ext cx="5933311" cy="44884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3500"/>
              </a:lnSpc>
            </a:pPr>
            <a:r>
              <a:rPr lang="en-US" sz="3200" b="1" dirty="0" err="1">
                <a:solidFill>
                  <a:schemeClr val="bg1"/>
                </a:solidFill>
                <a:latin typeface="Bahnschrift" panose="020B0502040204020203" pitchFamily="34" charset="0"/>
              </a:rPr>
              <a:t>Cont</a:t>
            </a:r>
            <a:r>
              <a:rPr lang="en-US" sz="3200" b="1" dirty="0">
                <a:solidFill>
                  <a:schemeClr val="bg1"/>
                </a:solidFill>
                <a:latin typeface="Bahnschrift" panose="020B0502040204020203" pitchFamily="34" charset="0"/>
              </a:rPr>
              <a:t>…</a:t>
            </a:r>
            <a:endParaRPr lang="en-US" sz="3200" b="1" dirty="0">
              <a:solidFill>
                <a:schemeClr val="bg1"/>
              </a:solidFill>
              <a:latin typeface="Bahnschrift" panose="020B0502040204020203" pitchFamily="34" charset="0"/>
            </a:endParaRPr>
          </a:p>
        </p:txBody>
      </p:sp>
      <p:sp>
        <p:nvSpPr>
          <p:cNvPr id="3" name="TextBox 2"/>
          <p:cNvSpPr txBox="1"/>
          <p:nvPr/>
        </p:nvSpPr>
        <p:spPr>
          <a:xfrm>
            <a:off x="304929" y="707902"/>
            <a:ext cx="13411200" cy="7293610"/>
          </a:xfrm>
          <a:prstGeom prst="rect">
            <a:avLst/>
          </a:prstGeom>
          <a:noFill/>
        </p:spPr>
        <p:txBody>
          <a:bodyPr wrap="square" numCol="1">
            <a:spAutoFit/>
          </a:bodyPr>
          <a:lstStyle/>
          <a:p>
            <a:pPr>
              <a:lnSpc>
                <a:spcPct val="150000"/>
              </a:lnSpc>
            </a:pPr>
            <a:r>
              <a:rPr lang="en-US" sz="2400" b="1" dirty="0">
                <a:solidFill>
                  <a:schemeClr val="bg1">
                    <a:lumMod val="95000"/>
                  </a:schemeClr>
                </a:solidFill>
                <a:latin typeface="Gadugi" panose="020B0502040204020203" pitchFamily="34" charset="0"/>
                <a:cs typeface="Gadugi" panose="020B0502040204020203" pitchFamily="34" charset="0"/>
              </a:rPr>
              <a:t>System Functional requirements</a:t>
            </a:r>
            <a:endParaRPr lang="en-US" sz="2400" b="1" dirty="0">
              <a:solidFill>
                <a:schemeClr val="bg1">
                  <a:lumMod val="95000"/>
                </a:schemeClr>
              </a:solidFill>
              <a:latin typeface="Gadugi" panose="020B0502040204020203" pitchFamily="34" charset="0"/>
              <a:cs typeface="Gadugi" panose="020B0502040204020203" pitchFamily="34" charset="0"/>
            </a:endParaRPr>
          </a:p>
          <a:p>
            <a:pPr>
              <a:lnSpc>
                <a:spcPct val="150000"/>
              </a:lnSpc>
            </a:pPr>
            <a:r>
              <a:rPr lang="en-US" sz="2400" dirty="0">
                <a:solidFill>
                  <a:schemeClr val="bg1">
                    <a:lumMod val="95000"/>
                  </a:schemeClr>
                </a:solidFill>
                <a:latin typeface="Gadugi" panose="020B0502040204020203" pitchFamily="34" charset="0"/>
                <a:cs typeface="Gadugi" panose="020B0502040204020203" pitchFamily="34" charset="0"/>
              </a:rPr>
              <a:t>1. Admin/user login on web site</a:t>
            </a:r>
            <a:endParaRPr lang="en-US" sz="2400" dirty="0">
              <a:solidFill>
                <a:schemeClr val="bg1">
                  <a:lumMod val="95000"/>
                </a:schemeClr>
              </a:solidFill>
              <a:latin typeface="Gadugi" panose="020B0502040204020203" pitchFamily="34" charset="0"/>
              <a:cs typeface="Gadugi" panose="020B0502040204020203" pitchFamily="34" charset="0"/>
            </a:endParaRPr>
          </a:p>
          <a:p>
            <a:pPr>
              <a:lnSpc>
                <a:spcPct val="150000"/>
              </a:lnSpc>
            </a:pPr>
            <a:r>
              <a:rPr lang="en-US" sz="2400" dirty="0">
                <a:solidFill>
                  <a:schemeClr val="bg1">
                    <a:lumMod val="95000"/>
                  </a:schemeClr>
                </a:solidFill>
                <a:latin typeface="Gadugi" panose="020B0502040204020203" pitchFamily="34" charset="0"/>
                <a:cs typeface="Gadugi" panose="020B0502040204020203" pitchFamily="34" charset="0"/>
              </a:rPr>
              <a:t>2. User login/registration on website / Mobile application</a:t>
            </a:r>
            <a:endParaRPr lang="en-US" sz="2400" dirty="0">
              <a:solidFill>
                <a:schemeClr val="bg1">
                  <a:lumMod val="95000"/>
                </a:schemeClr>
              </a:solidFill>
              <a:latin typeface="Gadugi" panose="020B0502040204020203" pitchFamily="34" charset="0"/>
              <a:cs typeface="Gadugi" panose="020B0502040204020203" pitchFamily="34" charset="0"/>
            </a:endParaRPr>
          </a:p>
          <a:p>
            <a:pPr>
              <a:lnSpc>
                <a:spcPct val="150000"/>
              </a:lnSpc>
            </a:pPr>
            <a:r>
              <a:rPr lang="en-US" sz="2400" dirty="0">
                <a:solidFill>
                  <a:schemeClr val="bg1">
                    <a:lumMod val="95000"/>
                  </a:schemeClr>
                </a:solidFill>
                <a:latin typeface="Gadugi" panose="020B0502040204020203" pitchFamily="34" charset="0"/>
                <a:cs typeface="Gadugi" panose="020B0502040204020203" pitchFamily="34" charset="0"/>
              </a:rPr>
              <a:t>3. Search component (search by bus name, time, destination and current location)</a:t>
            </a:r>
            <a:endParaRPr lang="en-US" sz="2400" dirty="0">
              <a:solidFill>
                <a:schemeClr val="bg1">
                  <a:lumMod val="95000"/>
                </a:schemeClr>
              </a:solidFill>
              <a:latin typeface="Gadugi" panose="020B0502040204020203" pitchFamily="34" charset="0"/>
              <a:cs typeface="Gadugi" panose="020B0502040204020203" pitchFamily="34" charset="0"/>
            </a:endParaRPr>
          </a:p>
          <a:p>
            <a:pPr>
              <a:lnSpc>
                <a:spcPct val="150000"/>
              </a:lnSpc>
            </a:pPr>
            <a:r>
              <a:rPr lang="en-US" sz="2400" dirty="0">
                <a:solidFill>
                  <a:schemeClr val="bg1">
                    <a:lumMod val="95000"/>
                  </a:schemeClr>
                </a:solidFill>
                <a:latin typeface="Gadugi" panose="020B0502040204020203" pitchFamily="34" charset="0"/>
                <a:cs typeface="Gadugi" panose="020B0502040204020203" pitchFamily="34" charset="0"/>
              </a:rPr>
              <a:t>4. Support viewing a live location of buses registered on the platform through the use of Google maps APIs.</a:t>
            </a:r>
            <a:endParaRPr lang="en-US" sz="2400" dirty="0">
              <a:solidFill>
                <a:schemeClr val="bg1">
                  <a:lumMod val="95000"/>
                </a:schemeClr>
              </a:solidFill>
              <a:latin typeface="Gadugi" panose="020B0502040204020203" pitchFamily="34" charset="0"/>
              <a:cs typeface="Gadugi" panose="020B0502040204020203" pitchFamily="34" charset="0"/>
            </a:endParaRPr>
          </a:p>
          <a:p>
            <a:pPr>
              <a:lnSpc>
                <a:spcPct val="150000"/>
              </a:lnSpc>
            </a:pPr>
            <a:r>
              <a:rPr lang="en-US" sz="2400" dirty="0">
                <a:solidFill>
                  <a:schemeClr val="bg1">
                    <a:lumMod val="95000"/>
                  </a:schemeClr>
                </a:solidFill>
                <a:latin typeface="Gadugi" panose="020B0502040204020203" pitchFamily="34" charset="0"/>
                <a:cs typeface="Gadugi" panose="020B0502040204020203" pitchFamily="34" charset="0"/>
              </a:rPr>
              <a:t>5. Issue tickets and provide a </a:t>
            </a:r>
            <a:r>
              <a:rPr lang="en-US" sz="2400" dirty="0" err="1">
                <a:solidFill>
                  <a:schemeClr val="bg1">
                    <a:lumMod val="95000"/>
                  </a:schemeClr>
                </a:solidFill>
                <a:latin typeface="Gadugi" panose="020B0502040204020203" pitchFamily="34" charset="0"/>
                <a:cs typeface="Gadugi" panose="020B0502040204020203" pitchFamily="34" charset="0"/>
              </a:rPr>
              <a:t>qr</a:t>
            </a:r>
            <a:r>
              <a:rPr lang="en-US" sz="2400" dirty="0">
                <a:solidFill>
                  <a:schemeClr val="bg1">
                    <a:lumMod val="95000"/>
                  </a:schemeClr>
                </a:solidFill>
                <a:latin typeface="Gadugi" panose="020B0502040204020203" pitchFamily="34" charset="0"/>
                <a:cs typeface="Gadugi" panose="020B0502040204020203" pitchFamily="34" charset="0"/>
              </a:rPr>
              <a:t> code for each ticket number</a:t>
            </a:r>
            <a:endParaRPr lang="en-US" sz="2400" dirty="0">
              <a:solidFill>
                <a:schemeClr val="bg1">
                  <a:lumMod val="95000"/>
                </a:schemeClr>
              </a:solidFill>
              <a:latin typeface="Gadugi" panose="020B0502040204020203" pitchFamily="34" charset="0"/>
              <a:cs typeface="Gadugi" panose="020B0502040204020203" pitchFamily="34" charset="0"/>
            </a:endParaRPr>
          </a:p>
          <a:p>
            <a:pPr>
              <a:lnSpc>
                <a:spcPct val="150000"/>
              </a:lnSpc>
            </a:pPr>
            <a:r>
              <a:rPr lang="en-US" sz="2400" dirty="0">
                <a:solidFill>
                  <a:schemeClr val="bg1">
                    <a:lumMod val="95000"/>
                  </a:schemeClr>
                </a:solidFill>
                <a:latin typeface="Gadugi" panose="020B0502040204020203" pitchFamily="34" charset="0"/>
                <a:cs typeface="Gadugi" panose="020B0502040204020203" pitchFamily="34" charset="0"/>
              </a:rPr>
              <a:t>6. Alerting and Notification for booked and next departures.</a:t>
            </a:r>
            <a:endParaRPr lang="en-US" sz="2400" dirty="0">
              <a:solidFill>
                <a:schemeClr val="bg1">
                  <a:lumMod val="95000"/>
                </a:schemeClr>
              </a:solidFill>
              <a:latin typeface="Gadugi" panose="020B0502040204020203" pitchFamily="34" charset="0"/>
              <a:cs typeface="Gadugi" panose="020B0502040204020203" pitchFamily="34" charset="0"/>
            </a:endParaRPr>
          </a:p>
          <a:p>
            <a:pPr>
              <a:lnSpc>
                <a:spcPct val="150000"/>
              </a:lnSpc>
            </a:pPr>
            <a:r>
              <a:rPr lang="en-US" sz="2400" dirty="0">
                <a:solidFill>
                  <a:schemeClr val="bg1">
                    <a:lumMod val="95000"/>
                  </a:schemeClr>
                </a:solidFill>
                <a:latin typeface="Gadugi" panose="020B0502040204020203" pitchFamily="34" charset="0"/>
                <a:cs typeface="Gadugi" panose="020B0502040204020203" pitchFamily="34" charset="0"/>
              </a:rPr>
              <a:t>7. Booking and cancellation of advance tickets</a:t>
            </a:r>
            <a:endParaRPr lang="en-US" sz="2400" dirty="0">
              <a:solidFill>
                <a:schemeClr val="bg1">
                  <a:lumMod val="95000"/>
                </a:schemeClr>
              </a:solidFill>
              <a:latin typeface="Gadugi" panose="020B0502040204020203" pitchFamily="34" charset="0"/>
              <a:cs typeface="Gadugi" panose="020B0502040204020203" pitchFamily="34" charset="0"/>
            </a:endParaRPr>
          </a:p>
          <a:p>
            <a:pPr>
              <a:lnSpc>
                <a:spcPct val="150000"/>
              </a:lnSpc>
            </a:pPr>
            <a:r>
              <a:rPr lang="en-US" sz="2400" dirty="0">
                <a:solidFill>
                  <a:schemeClr val="bg1">
                    <a:lumMod val="95000"/>
                  </a:schemeClr>
                </a:solidFill>
                <a:latin typeface="Gadugi" panose="020B0502040204020203" pitchFamily="34" charset="0"/>
                <a:cs typeface="Gadugi" panose="020B0502040204020203" pitchFamily="34" charset="0"/>
              </a:rPr>
              <a:t>8. Online payment visa/ Mastercard gateways including Mobile money services. </a:t>
            </a:r>
            <a:endParaRPr lang="en-US" sz="2400" dirty="0">
              <a:solidFill>
                <a:schemeClr val="bg1">
                  <a:lumMod val="95000"/>
                </a:schemeClr>
              </a:solidFill>
              <a:latin typeface="Gadugi" panose="020B0502040204020203" pitchFamily="34" charset="0"/>
              <a:cs typeface="Gadugi" panose="020B0502040204020203" pitchFamily="34" charset="0"/>
            </a:endParaRPr>
          </a:p>
          <a:p>
            <a:pPr>
              <a:lnSpc>
                <a:spcPct val="150000"/>
              </a:lnSpc>
            </a:pPr>
            <a:r>
              <a:rPr lang="en-US" sz="2400" dirty="0">
                <a:solidFill>
                  <a:schemeClr val="bg1">
                    <a:lumMod val="95000"/>
                  </a:schemeClr>
                </a:solidFill>
                <a:latin typeface="Gadugi" panose="020B0502040204020203" pitchFamily="34" charset="0"/>
                <a:cs typeface="Gadugi" panose="020B0502040204020203" pitchFamily="34" charset="0"/>
              </a:rPr>
              <a:t>9. Live Tracking of Booked Bus</a:t>
            </a:r>
            <a:endParaRPr lang="en-US" sz="2400" dirty="0">
              <a:solidFill>
                <a:schemeClr val="bg1">
                  <a:lumMod val="95000"/>
                </a:schemeClr>
              </a:solidFill>
              <a:latin typeface="Gadugi" panose="020B0502040204020203" pitchFamily="34" charset="0"/>
              <a:cs typeface="Gadugi" panose="020B0502040204020203" pitchFamily="34" charset="0"/>
            </a:endParaRPr>
          </a:p>
          <a:p>
            <a:pPr>
              <a:lnSpc>
                <a:spcPct val="150000"/>
              </a:lnSpc>
            </a:pPr>
            <a:endParaRPr lang="en-US" sz="2400" dirty="0">
              <a:solidFill>
                <a:schemeClr val="tx1"/>
              </a:solidFill>
              <a:latin typeface="Gadugi" panose="020B0502040204020203" pitchFamily="34" charset="0"/>
              <a:cs typeface="Gadugi" panose="020B0502040204020203" pitchFamily="34" charset="0"/>
            </a:endParaRPr>
          </a:p>
          <a:p>
            <a:pPr indent="0" algn="just">
              <a:lnSpc>
                <a:spcPct val="150000"/>
              </a:lnSpc>
              <a:spcAft>
                <a:spcPts val="800"/>
              </a:spcAft>
              <a:buFont typeface="Wingdings" panose="05000000000000000000" pitchFamily="2" charset="2"/>
              <a:buNone/>
            </a:pPr>
            <a:endParaRPr lang="en-US" sz="2400" dirty="0">
              <a:solidFill>
                <a:schemeClr val="tx1"/>
              </a:solidFill>
              <a:latin typeface="Gadugi" panose="020B0502040204020203" pitchFamily="34" charset="0"/>
              <a:ea typeface="Gadugi" panose="020B0502040204020203" pitchFamily="34" charset="0"/>
              <a:cs typeface="Gadugi" panose="020B0502040204020203" pitchFamily="34" charset="0"/>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5"/>
          <p:cNvSpPr txBox="1"/>
          <p:nvPr/>
        </p:nvSpPr>
        <p:spPr>
          <a:xfrm>
            <a:off x="304929" y="217801"/>
            <a:ext cx="5933311" cy="44884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3500"/>
              </a:lnSpc>
            </a:pPr>
            <a:r>
              <a:rPr lang="en-US" sz="3200" b="1" dirty="0">
                <a:solidFill>
                  <a:schemeClr val="bg1"/>
                </a:solidFill>
                <a:latin typeface="Bahnschrift" panose="020B0502040204020203" pitchFamily="34" charset="0"/>
              </a:rPr>
              <a:t>Literature Review</a:t>
            </a:r>
            <a:endParaRPr lang="en-US" sz="3200" b="1" dirty="0">
              <a:solidFill>
                <a:schemeClr val="bg1"/>
              </a:solidFill>
              <a:latin typeface="Bahnschrift" panose="020B0502040204020203" pitchFamily="34" charset="0"/>
            </a:endParaRPr>
          </a:p>
        </p:txBody>
      </p:sp>
      <p:sp>
        <p:nvSpPr>
          <p:cNvPr id="6" name="TextBox 5"/>
          <p:cNvSpPr txBox="1"/>
          <p:nvPr/>
        </p:nvSpPr>
        <p:spPr>
          <a:xfrm>
            <a:off x="304929" y="964328"/>
            <a:ext cx="11561951" cy="6739255"/>
          </a:xfrm>
          <a:prstGeom prst="rect">
            <a:avLst/>
          </a:prstGeom>
          <a:noFill/>
        </p:spPr>
        <p:txBody>
          <a:bodyPr wrap="square">
            <a:spAutoFit/>
          </a:bodyPr>
          <a:lstStyle/>
          <a:p>
            <a:pPr indent="0">
              <a:lnSpc>
                <a:spcPct val="150000"/>
              </a:lnSpc>
            </a:pPr>
            <a:r>
              <a:rPr lang="en-US" sz="2400" dirty="0">
                <a:solidFill>
                  <a:schemeClr val="bg1">
                    <a:lumMod val="95000"/>
                  </a:schemeClr>
                </a:solidFill>
                <a:latin typeface="Gadugi" panose="020B0502040204020203" pitchFamily="34" charset="0"/>
                <a:cs typeface="Gadugi" panose="020B0502040204020203" pitchFamily="34" charset="0"/>
              </a:rPr>
              <a:t>Many systems around the globe have been created to sustain the main objectives of bus booking and seat reservation through different technologies such as mobile applications, web applications and papers related to advocating for electronic payments of fares using electronic means.</a:t>
            </a:r>
            <a:endParaRPr lang="en-US" sz="2400" dirty="0">
              <a:solidFill>
                <a:schemeClr val="bg1">
                  <a:lumMod val="95000"/>
                </a:schemeClr>
              </a:solidFill>
              <a:latin typeface="Gadugi" panose="020B0502040204020203" pitchFamily="34" charset="0"/>
              <a:cs typeface="Gadugi" panose="020B0502040204020203" pitchFamily="34" charset="0"/>
            </a:endParaRPr>
          </a:p>
          <a:p>
            <a:pPr indent="0">
              <a:lnSpc>
                <a:spcPct val="150000"/>
              </a:lnSpc>
            </a:pPr>
            <a:r>
              <a:rPr lang="en-US" sz="2400" dirty="0">
                <a:solidFill>
                  <a:schemeClr val="bg1">
                    <a:lumMod val="95000"/>
                  </a:schemeClr>
                </a:solidFill>
                <a:latin typeface="Gadugi" panose="020B0502040204020203" pitchFamily="34" charset="0"/>
                <a:cs typeface="Gadugi" panose="020B0502040204020203" pitchFamily="34" charset="0"/>
              </a:rPr>
              <a:t>And based on our research conducted we have outlined a number of systems and articles related to the underlined project topic.</a:t>
            </a:r>
            <a:endParaRPr lang="en-US" sz="2400" dirty="0">
              <a:solidFill>
                <a:schemeClr val="bg1">
                  <a:lumMod val="95000"/>
                </a:schemeClr>
              </a:solidFill>
              <a:latin typeface="Gadugi" panose="020B0502040204020203" pitchFamily="34" charset="0"/>
              <a:cs typeface="Gadugi" panose="020B0502040204020203" pitchFamily="34" charset="0"/>
            </a:endParaRPr>
          </a:p>
          <a:p>
            <a:pPr indent="0">
              <a:lnSpc>
                <a:spcPct val="150000"/>
              </a:lnSpc>
            </a:pPr>
            <a:endParaRPr lang="en-US" sz="2400" dirty="0">
              <a:solidFill>
                <a:schemeClr val="bg1">
                  <a:lumMod val="95000"/>
                </a:schemeClr>
              </a:solidFill>
              <a:latin typeface="Gadugi" panose="020B0502040204020203" pitchFamily="34" charset="0"/>
              <a:cs typeface="Gadugi" panose="020B0502040204020203" pitchFamily="34" charset="0"/>
            </a:endParaRPr>
          </a:p>
          <a:p>
            <a:pPr marL="342900" indent="-342900">
              <a:lnSpc>
                <a:spcPct val="150000"/>
              </a:lnSpc>
              <a:buFont typeface="Arial" panose="020B0604020202020204" pitchFamily="34" charset="0"/>
              <a:buChar char="•"/>
            </a:pPr>
            <a:r>
              <a:rPr lang="en-US" sz="2400" dirty="0">
                <a:solidFill>
                  <a:schemeClr val="bg1">
                    <a:lumMod val="95000"/>
                  </a:schemeClr>
                </a:solidFill>
                <a:latin typeface="Gadugi" panose="020B0502040204020203" pitchFamily="34" charset="0"/>
                <a:cs typeface="Gadugi" panose="020B0502040204020203" pitchFamily="34" charset="0"/>
              </a:rPr>
              <a:t>All1Zed being one similar project</a:t>
            </a:r>
            <a:endParaRPr lang="en-US" sz="2400" dirty="0">
              <a:solidFill>
                <a:schemeClr val="bg1">
                  <a:lumMod val="95000"/>
                </a:schemeClr>
              </a:solidFill>
              <a:latin typeface="Gadugi" panose="020B0502040204020203" pitchFamily="34" charset="0"/>
              <a:cs typeface="Gadugi" panose="020B0502040204020203" pitchFamily="34" charset="0"/>
            </a:endParaRPr>
          </a:p>
          <a:p>
            <a:pPr marL="342900" indent="-342900">
              <a:lnSpc>
                <a:spcPct val="150000"/>
              </a:lnSpc>
              <a:buFont typeface="Arial" panose="020B0604020202020204" pitchFamily="34" charset="0"/>
              <a:buChar char="•"/>
            </a:pPr>
            <a:r>
              <a:rPr lang="en-US" sz="2400" dirty="0">
                <a:solidFill>
                  <a:schemeClr val="bg1">
                    <a:lumMod val="95000"/>
                  </a:schemeClr>
                </a:solidFill>
                <a:latin typeface="Gadugi" panose="020B0502040204020203" pitchFamily="34" charset="0"/>
                <a:cs typeface="Gadugi" panose="020B0502040204020203" pitchFamily="34" charset="0"/>
              </a:rPr>
              <a:t>Ulendo and Pajane being a related system but for Taxi Rides</a:t>
            </a:r>
            <a:endParaRPr lang="en-US" sz="2400" dirty="0">
              <a:solidFill>
                <a:schemeClr val="bg1">
                  <a:lumMod val="95000"/>
                </a:schemeClr>
              </a:solidFill>
              <a:latin typeface="Gadugi" panose="020B0502040204020203" pitchFamily="34" charset="0"/>
              <a:cs typeface="Gadugi" panose="020B0502040204020203" pitchFamily="34" charset="0"/>
            </a:endParaRPr>
          </a:p>
          <a:p>
            <a:pPr marL="342900" indent="-342900">
              <a:lnSpc>
                <a:spcPct val="150000"/>
              </a:lnSpc>
              <a:buFont typeface="Arial" panose="020B0604020202020204" pitchFamily="34" charset="0"/>
              <a:buChar char="•"/>
            </a:pPr>
            <a:r>
              <a:rPr lang="en-US" sz="2400" dirty="0">
                <a:solidFill>
                  <a:schemeClr val="bg1">
                    <a:lumMod val="95000"/>
                  </a:schemeClr>
                </a:solidFill>
                <a:latin typeface="Gadugi" panose="020B0502040204020203" pitchFamily="34" charset="0"/>
                <a:cs typeface="Gadugi" panose="020B0502040204020203" pitchFamily="34" charset="0"/>
              </a:rPr>
              <a:t>WebTickets for flight Tickets</a:t>
            </a:r>
            <a:endParaRPr lang="en-US" sz="2400" dirty="0">
              <a:solidFill>
                <a:schemeClr val="bg1">
                  <a:lumMod val="95000"/>
                </a:schemeClr>
              </a:solidFill>
              <a:latin typeface="Gadugi" panose="020B0502040204020203" pitchFamily="34" charset="0"/>
              <a:cs typeface="Gadugi" panose="020B0502040204020203" pitchFamily="34" charset="0"/>
            </a:endParaRPr>
          </a:p>
          <a:p>
            <a:pPr marL="342900" indent="-342900">
              <a:lnSpc>
                <a:spcPct val="150000"/>
              </a:lnSpc>
            </a:pPr>
            <a:endParaRPr lang="en-US" sz="2400" dirty="0">
              <a:solidFill>
                <a:schemeClr val="bg1">
                  <a:lumMod val="95000"/>
                </a:schemeClr>
              </a:solidFill>
              <a:latin typeface="Gadugi" panose="020B0502040204020203" pitchFamily="34" charset="0"/>
              <a:cs typeface="Gadugi" panose="020B0502040204020203" pitchFamily="34" charset="0"/>
            </a:endParaRPr>
          </a:p>
          <a:p>
            <a:pPr indent="0">
              <a:lnSpc>
                <a:spcPct val="150000"/>
              </a:lnSpc>
            </a:pPr>
            <a:endParaRPr lang="en-US" sz="2400" i="1" dirty="0">
              <a:solidFill>
                <a:schemeClr val="bg1">
                  <a:lumMod val="95000"/>
                </a:schemeClr>
              </a:solidFill>
              <a:latin typeface="Gadugi" panose="020B0502040204020203" pitchFamily="34" charset="0"/>
              <a:cs typeface="Gadugi" panose="020B0502040204020203" pitchFamily="34" charset="0"/>
            </a:endParaRP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5"/>
          <p:cNvSpPr txBox="1"/>
          <p:nvPr/>
        </p:nvSpPr>
        <p:spPr>
          <a:xfrm>
            <a:off x="294898" y="106041"/>
            <a:ext cx="5933311" cy="44884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3500"/>
              </a:lnSpc>
            </a:pPr>
            <a:r>
              <a:rPr lang="en-US" sz="3200" b="1" dirty="0">
                <a:solidFill>
                  <a:schemeClr val="bg1"/>
                </a:solidFill>
                <a:latin typeface="Bahnschrift" panose="020B0502040204020203" pitchFamily="34" charset="0"/>
              </a:rPr>
              <a:t>Reviewed Work</a:t>
            </a:r>
            <a:endParaRPr lang="en-US" sz="3200" b="1" dirty="0">
              <a:solidFill>
                <a:schemeClr val="bg1"/>
              </a:solidFill>
              <a:latin typeface="Bahnschrift" panose="020B0502040204020203" pitchFamily="34" charset="0"/>
            </a:endParaRPr>
          </a:p>
        </p:txBody>
      </p:sp>
      <p:graphicFrame>
        <p:nvGraphicFramePr>
          <p:cNvPr id="2" name="Table 1"/>
          <p:cNvGraphicFramePr>
            <a:graphicFrameLocks noGrp="1"/>
          </p:cNvGraphicFramePr>
          <p:nvPr/>
        </p:nvGraphicFramePr>
        <p:xfrm>
          <a:off x="294898" y="656483"/>
          <a:ext cx="11805662" cy="6167588"/>
        </p:xfrm>
        <a:graphic>
          <a:graphicData uri="http://schemas.openxmlformats.org/drawingml/2006/table">
            <a:tbl>
              <a:tblPr firstRow="1" bandRow="1">
                <a:tableStyleId>{073A0DAA-6AF3-43AB-8588-CEC1D06C72B9}</a:tableStyleId>
              </a:tblPr>
              <a:tblGrid>
                <a:gridCol w="932323"/>
                <a:gridCol w="2349004"/>
                <a:gridCol w="879776"/>
                <a:gridCol w="2151884"/>
                <a:gridCol w="3531034"/>
                <a:gridCol w="1961641"/>
              </a:tblGrid>
              <a:tr h="589748">
                <a:tc>
                  <a:txBody>
                    <a:bodyPr/>
                    <a:lstStyle>
                      <a:defPPr>
                        <a:defRPr lang="en-US"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a:buNone/>
                      </a:pPr>
                      <a:r>
                        <a:rPr lang="en-US" sz="2000" dirty="0"/>
                        <a:t>S.no</a:t>
                      </a:r>
                      <a:endParaRPr lang="en-US" sz="2000" dirty="0"/>
                    </a:p>
                  </a:txBody>
                  <a:tcPr/>
                </a:tc>
                <a:tc>
                  <a:txBody>
                    <a:bodyPr/>
                    <a:lstStyle>
                      <a:defPPr>
                        <a:defRPr lang="en-US"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a:buNone/>
                      </a:pPr>
                      <a:r>
                        <a:rPr lang="en-US" sz="2000"/>
                        <a:t>Title</a:t>
                      </a:r>
                      <a:endParaRPr lang="en-US" sz="2000"/>
                    </a:p>
                  </a:txBody>
                  <a:tcPr/>
                </a:tc>
                <a:tc>
                  <a:txBody>
                    <a:bodyPr/>
                    <a:lstStyle>
                      <a:defPPr>
                        <a:defRPr lang="en-US"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a:buNone/>
                      </a:pPr>
                      <a:r>
                        <a:rPr lang="en-US" sz="2000"/>
                        <a:t>Year</a:t>
                      </a:r>
                      <a:endParaRPr lang="en-US" sz="2000"/>
                    </a:p>
                  </a:txBody>
                  <a:tcPr/>
                </a:tc>
                <a:tc>
                  <a:txBody>
                    <a:bodyPr/>
                    <a:lstStyle>
                      <a:defPPr>
                        <a:defRPr lang="en-US"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a:buNone/>
                      </a:pPr>
                      <a:r>
                        <a:rPr lang="en-US" sz="2000"/>
                        <a:t>author</a:t>
                      </a:r>
                      <a:endParaRPr lang="en-US" sz="2000"/>
                    </a:p>
                  </a:txBody>
                  <a:tcPr/>
                </a:tc>
                <a:tc>
                  <a:txBody>
                    <a:bodyPr/>
                    <a:lstStyle>
                      <a:defPPr>
                        <a:defRPr lang="en-US"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a:buNone/>
                      </a:pPr>
                      <a:r>
                        <a:rPr lang="en-US" sz="2000"/>
                        <a:t>Objectives</a:t>
                      </a:r>
                      <a:endParaRPr lang="en-US" sz="2000"/>
                    </a:p>
                  </a:txBody>
                  <a:tcPr/>
                </a:tc>
                <a:tc>
                  <a:txBody>
                    <a:bodyPr/>
                    <a:lstStyle>
                      <a:defPPr>
                        <a:defRPr lang="en-US"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a:buNone/>
                      </a:pPr>
                      <a:r>
                        <a:rPr lang="en-US" sz="2000" dirty="0"/>
                        <a:t>gaps</a:t>
                      </a:r>
                      <a:endParaRPr lang="en-US" sz="2000" dirty="0"/>
                    </a:p>
                  </a:txBody>
                  <a:tcPr/>
                </a:tc>
              </a:tr>
              <a:tr h="919648">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buNone/>
                      </a:pPr>
                      <a:r>
                        <a:rPr lang="en-US" sz="1800"/>
                        <a:t>1</a:t>
                      </a:r>
                      <a:endParaRPr lang="en-US" sz="1800"/>
                    </a:p>
                  </a:txBody>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buNone/>
                      </a:pPr>
                      <a:r>
                        <a:rPr lang="en-US" sz="1800"/>
                        <a:t>Online Transport Booking System</a:t>
                      </a:r>
                      <a:endParaRPr lang="en-US" sz="1800"/>
                    </a:p>
                  </a:txBody>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buNone/>
                      </a:pPr>
                      <a:r>
                        <a:rPr lang="en-US" sz="1800" dirty="0"/>
                        <a:t>2021</a:t>
                      </a:r>
                      <a:endParaRPr lang="en-US" sz="1800" dirty="0"/>
                    </a:p>
                  </a:txBody>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buNone/>
                      </a:pPr>
                      <a:r>
                        <a:rPr lang="en-US" sz="1800"/>
                        <a:t>Prof. M. Chavan, Navarange Prajwal</a:t>
                      </a:r>
                      <a:endParaRPr lang="en-US" sz="1800"/>
                    </a:p>
                  </a:txBody>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buNone/>
                      </a:pPr>
                      <a:r>
                        <a:rPr lang="en-US" sz="1800"/>
                        <a:t>To make sure that users could make their online booking or bookings to their desired transport companies with facilities provided by the new system.</a:t>
                      </a:r>
                      <a:endParaRPr lang="en-US" sz="1800"/>
                    </a:p>
                  </a:txBody>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buNone/>
                      </a:pPr>
                      <a:r>
                        <a:rPr lang="en-US" sz="1800"/>
                        <a:t>The system made no live map to track the movement of Buses.</a:t>
                      </a:r>
                      <a:endParaRPr lang="en-US" sz="1800"/>
                    </a:p>
                  </a:txBody>
                  <a:tcPr/>
                </a:tc>
              </a:tr>
              <a:tr h="919648">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buNone/>
                      </a:pPr>
                      <a:r>
                        <a:rPr lang="en-US" sz="1800" dirty="0"/>
                        <a:t>2</a:t>
                      </a:r>
                      <a:endParaRPr lang="en-US" sz="1800" dirty="0"/>
                    </a:p>
                  </a:txBody>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buNone/>
                      </a:pPr>
                      <a:r>
                        <a:rPr lang="en-US" sz="1800"/>
                        <a:t> online ticket booking</a:t>
                      </a:r>
                      <a:endParaRPr lang="en-US" sz="1800"/>
                    </a:p>
                  </a:txBody>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buNone/>
                      </a:pPr>
                      <a:r>
                        <a:rPr lang="en-US" sz="1800"/>
                        <a:t>2014</a:t>
                      </a:r>
                      <a:endParaRPr lang="en-US" sz="1800"/>
                    </a:p>
                  </a:txBody>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buNone/>
                      </a:pPr>
                      <a:r>
                        <a:rPr lang="en-US" sz="1800"/>
                        <a:t>Canlas, Katrina</a:t>
                      </a:r>
                      <a:endParaRPr lang="en-US" sz="1800"/>
                    </a:p>
                  </a:txBody>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buNone/>
                      </a:pPr>
                      <a:r>
                        <a:rPr lang="en-US" sz="1800"/>
                        <a:t>The commuters can book bus ticket through online as long as they are connected to the Internet using their android phone(www.pinoytravel.com.ph).</a:t>
                      </a:r>
                      <a:endParaRPr lang="en-US" sz="1800"/>
                    </a:p>
                  </a:txBody>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buNone/>
                      </a:pPr>
                      <a:r>
                        <a:rPr lang="en-US" sz="1800" dirty="0"/>
                        <a:t>the system was only limited to android mobile phone.</a:t>
                      </a:r>
                      <a:endParaRPr lang="en-US" sz="1800" dirty="0"/>
                    </a:p>
                  </a:txBody>
                  <a:tcPr/>
                </a:tc>
              </a:tr>
              <a:tr h="919648">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buNone/>
                      </a:pPr>
                      <a:r>
                        <a:rPr lang="en-US" sz="1800"/>
                        <a:t>3</a:t>
                      </a:r>
                      <a:endParaRPr lang="en-US" sz="1800"/>
                    </a:p>
                  </a:txBody>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buNone/>
                      </a:pPr>
                      <a:endParaRPr lang="en-US" sz="1800" dirty="0"/>
                    </a:p>
                    <a:p>
                      <a:pPr>
                        <a:buNone/>
                      </a:pPr>
                      <a:r>
                        <a:rPr lang="en-US" sz="1800" dirty="0"/>
                        <a:t>E-Ticket Reservation System</a:t>
                      </a:r>
                      <a:endParaRPr lang="en-US" sz="1800" dirty="0"/>
                    </a:p>
                  </a:txBody>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buNone/>
                      </a:pPr>
                      <a:r>
                        <a:rPr lang="en-US" sz="1800"/>
                        <a:t>2014</a:t>
                      </a:r>
                      <a:endParaRPr lang="en-US" sz="1800"/>
                    </a:p>
                  </a:txBody>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buNone/>
                      </a:pPr>
                      <a:r>
                        <a:rPr lang="en-US" sz="1800"/>
                        <a:t>Harris, and Patterson</a:t>
                      </a:r>
                      <a:endParaRPr lang="en-US" sz="1800"/>
                    </a:p>
                  </a:txBody>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buNone/>
                      </a:pPr>
                      <a:r>
                        <a:rPr lang="en-US" sz="1800"/>
                        <a:t>The main feature for this was the electronic storage of tickets sold and the uniform, accurate and centralized bus fare collection prizes(www.iiste.org).</a:t>
                      </a:r>
                      <a:endParaRPr lang="en-US" sz="1800"/>
                    </a:p>
                  </a:txBody>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buNone/>
                      </a:pPr>
                      <a:r>
                        <a:rPr lang="en-US" sz="1800" dirty="0">
                          <a:sym typeface="+mn-ea"/>
                        </a:rPr>
                        <a:t>The system made no live map to track the movement of Buses.</a:t>
                      </a:r>
                      <a:endParaRPr lang="en-US" sz="1800" dirty="0"/>
                    </a:p>
                    <a:p>
                      <a:pPr>
                        <a:buNone/>
                      </a:pPr>
                      <a:endParaRPr lang="en-US" sz="1800" dirty="0"/>
                    </a:p>
                  </a:txBody>
                  <a:tcPr/>
                </a:tc>
              </a:tr>
            </a:tbl>
          </a:graphicData>
        </a:graphic>
      </p:graphicFrame>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p:txBody>
          <a:bodyPr/>
          <a:p>
            <a:endParaRPr lang="en-GB" altLang="en-US"/>
          </a:p>
        </p:txBody>
      </p:sp>
      <p:graphicFrame>
        <p:nvGraphicFramePr>
          <p:cNvPr id="3" name="Table 2"/>
          <p:cNvGraphicFramePr>
            <a:graphicFrameLocks noGrp="1"/>
          </p:cNvGraphicFramePr>
          <p:nvPr/>
        </p:nvGraphicFramePr>
        <p:xfrm>
          <a:off x="294898" y="656483"/>
          <a:ext cx="11805920" cy="3596640"/>
        </p:xfrm>
        <a:graphic>
          <a:graphicData uri="http://schemas.openxmlformats.org/drawingml/2006/table">
            <a:tbl>
              <a:tblPr firstRow="1" bandRow="1">
                <a:tableStyleId>{073A0DAA-6AF3-43AB-8588-CEC1D06C72B9}</a:tableStyleId>
              </a:tblPr>
              <a:tblGrid>
                <a:gridCol w="932323"/>
                <a:gridCol w="2349004"/>
                <a:gridCol w="879776"/>
                <a:gridCol w="2151884"/>
                <a:gridCol w="3531034"/>
                <a:gridCol w="1961641"/>
              </a:tblGrid>
              <a:tr h="919648">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buNone/>
                      </a:pPr>
                      <a:r>
                        <a:rPr lang="en-US" sz="2000" dirty="0"/>
                        <a:t>4</a:t>
                      </a:r>
                      <a:endParaRPr lang="en-US" sz="2000" dirty="0"/>
                    </a:p>
                  </a:txBody>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buNone/>
                      </a:pPr>
                      <a:r>
                        <a:rPr lang="en-US" sz="2000"/>
                        <a:t>ulendo</a:t>
                      </a:r>
                      <a:endParaRPr lang="en-US" sz="2000"/>
                    </a:p>
                  </a:txBody>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buNone/>
                      </a:pPr>
                      <a:r>
                        <a:rPr lang="en-US" sz="2000"/>
                        <a:t>2021</a:t>
                      </a:r>
                      <a:endParaRPr lang="en-US" sz="2000"/>
                    </a:p>
                  </a:txBody>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buNone/>
                      </a:pPr>
                      <a:r>
                        <a:rPr lang="en-US" sz="2000" dirty="0"/>
                        <a:t>Brenda jones</a:t>
                      </a:r>
                      <a:endParaRPr lang="en-US" sz="2000" dirty="0"/>
                    </a:p>
                  </a:txBody>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buNone/>
                      </a:pPr>
                      <a:r>
                        <a:rPr lang="en-US" sz="2000" dirty="0"/>
                        <a:t>To allow for booking of rides through a cross platform mobile application using the google </a:t>
                      </a:r>
                      <a:r>
                        <a:rPr lang="en-US" sz="2000" dirty="0" err="1"/>
                        <a:t>api</a:t>
                      </a:r>
                      <a:r>
                        <a:rPr lang="en-US" sz="2000" dirty="0"/>
                        <a:t> Algorithms of nearest ride</a:t>
                      </a:r>
                      <a:endParaRPr lang="en-US" sz="2000" dirty="0"/>
                    </a:p>
                  </a:txBody>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buNone/>
                      </a:pPr>
                      <a:r>
                        <a:rPr lang="en-US" sz="2000" dirty="0"/>
                        <a:t>The system is limited to booking taxi only</a:t>
                      </a:r>
                      <a:endParaRPr lang="en-US" sz="2000" dirty="0"/>
                    </a:p>
                    <a:p>
                      <a:pPr>
                        <a:buNone/>
                      </a:pPr>
                      <a:endParaRPr lang="en-US" sz="2000" dirty="0"/>
                    </a:p>
                    <a:p>
                      <a:pPr>
                        <a:buNone/>
                      </a:pPr>
                      <a:endParaRPr lang="en-US" sz="2000" dirty="0"/>
                    </a:p>
                  </a:txBody>
                  <a:tcPr/>
                </a:tc>
              </a:tr>
              <a:tr h="1750298">
                <a:tc>
                  <a:txBody>
                    <a:bodyPr/>
                    <a:lstStyle/>
                    <a:p>
                      <a:pPr>
                        <a:buNone/>
                      </a:pPr>
                      <a:r>
                        <a:rPr lang="en-US" sz="2000" dirty="0"/>
                        <a:t>5</a:t>
                      </a:r>
                      <a:endParaRPr lang="en-US" sz="2000" dirty="0"/>
                    </a:p>
                  </a:txBody>
                  <a:tcPr/>
                </a:tc>
                <a:tc>
                  <a:txBody>
                    <a:bodyPr/>
                    <a:lstStyle/>
                    <a:p>
                      <a:pPr>
                        <a:buNone/>
                      </a:pPr>
                      <a:r>
                        <a:rPr lang="en-US" sz="2000" dirty="0"/>
                        <a:t>Promoting Cashless Payment System for Public Transport Sector to Combat Covid-19 in Kenya</a:t>
                      </a:r>
                      <a:endParaRPr lang="en-US" sz="2000" dirty="0"/>
                    </a:p>
                  </a:txBody>
                  <a:tcPr/>
                </a:tc>
                <a:tc>
                  <a:txBody>
                    <a:bodyPr/>
                    <a:lstStyle/>
                    <a:p>
                      <a:pPr>
                        <a:buNone/>
                      </a:pPr>
                      <a:r>
                        <a:rPr lang="en-US" sz="2000" dirty="0"/>
                        <a:t>2021</a:t>
                      </a:r>
                      <a:endParaRPr lang="en-US" sz="2000" dirty="0"/>
                    </a:p>
                  </a:txBody>
                  <a:tcPr/>
                </a:tc>
                <a:tc>
                  <a:txBody>
                    <a:bodyPr/>
                    <a:lstStyle/>
                    <a:p>
                      <a:pPr>
                        <a:buNone/>
                      </a:pPr>
                      <a:r>
                        <a:rPr lang="en-US" sz="2000" dirty="0"/>
                        <a:t>SUSA AFRICA</a:t>
                      </a:r>
                      <a:endParaRPr lang="en-US" sz="2000" dirty="0"/>
                    </a:p>
                  </a:txBody>
                  <a:tcPr/>
                </a:tc>
                <a:tc>
                  <a:txBody>
                    <a:bodyPr/>
                    <a:lstStyle/>
                    <a:p>
                      <a:pPr>
                        <a:buNone/>
                      </a:pPr>
                      <a:r>
                        <a:rPr lang="en-US" sz="2000" dirty="0"/>
                        <a:t>the Kenya government through the Ministry of Transport introduced has introduced a cashless payment system for the public transport sector, which despite criticism and resistance from the players in the sector, witnessed a number of firms bring on board their ‘innovative’ solutions to address the e-payment of fare in Public Service Vehicles.</a:t>
                      </a:r>
                      <a:endParaRPr lang="en-US" sz="2000" dirty="0"/>
                    </a:p>
                  </a:txBody>
                  <a:tcPr/>
                </a:tc>
                <a:tc>
                  <a:txBody>
                    <a:bodyPr/>
                    <a:lstStyle/>
                    <a:p>
                      <a:pPr>
                        <a:buNone/>
                      </a:pPr>
                      <a:r>
                        <a:rPr lang="en-US" sz="2000" dirty="0"/>
                        <a:t>Open project which was a collection of mobile payment service providers to advocate for use of their platforms for payments of fares.</a:t>
                      </a:r>
                      <a:endParaRPr lang="en-US" sz="2000" dirty="0"/>
                    </a:p>
                  </a:txBody>
                  <a:tcPr/>
                </a:tc>
              </a:tr>
            </a:tbl>
          </a:graphicData>
        </a:graphic>
      </p:graphicFrame>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5"/>
          <p:cNvSpPr txBox="1"/>
          <p:nvPr/>
        </p:nvSpPr>
        <p:spPr>
          <a:xfrm>
            <a:off x="294898" y="106041"/>
            <a:ext cx="5933311" cy="44884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3500"/>
              </a:lnSpc>
            </a:pPr>
            <a:r>
              <a:rPr lang="en-US" sz="3200" b="1" dirty="0">
                <a:solidFill>
                  <a:schemeClr val="bg1"/>
                </a:solidFill>
                <a:latin typeface="Bahnschrift" panose="020B0502040204020203" pitchFamily="34" charset="0"/>
              </a:rPr>
              <a:t>Methodology</a:t>
            </a:r>
            <a:endParaRPr lang="en-US" sz="3200" b="1" dirty="0">
              <a:solidFill>
                <a:schemeClr val="bg1"/>
              </a:solidFill>
              <a:latin typeface="Bahnschrift" panose="020B0502040204020203" pitchFamily="34" charset="0"/>
            </a:endParaRPr>
          </a:p>
        </p:txBody>
      </p:sp>
      <p:sp>
        <p:nvSpPr>
          <p:cNvPr id="100" name="Text Box 99"/>
          <p:cNvSpPr txBox="1"/>
          <p:nvPr/>
        </p:nvSpPr>
        <p:spPr>
          <a:xfrm>
            <a:off x="294640" y="1076960"/>
            <a:ext cx="11590655" cy="4831080"/>
          </a:xfrm>
          <a:prstGeom prst="rect">
            <a:avLst/>
          </a:prstGeom>
          <a:noFill/>
          <a:ln w="9525">
            <a:noFill/>
          </a:ln>
        </p:spPr>
        <p:txBody>
          <a:bodyPr wrap="square">
            <a:spAutoFit/>
          </a:bodyPr>
          <a:p>
            <a:pPr indent="0">
              <a:lnSpc>
                <a:spcPct val="100000"/>
              </a:lnSpc>
            </a:pPr>
            <a:r>
              <a:rPr lang="en-US" sz="2800" dirty="0">
                <a:solidFill>
                  <a:schemeClr val="bg1">
                    <a:lumMod val="95000"/>
                  </a:schemeClr>
                </a:solidFill>
                <a:latin typeface="Gadugi" panose="020B0502040204020203" pitchFamily="34" charset="0"/>
                <a:cs typeface="Gadugi" panose="020B0502040204020203" pitchFamily="34" charset="0"/>
                <a:sym typeface="+mn-ea"/>
              </a:rPr>
              <a:t>Our system requirement elicitation technique used was the </a:t>
            </a:r>
            <a:r>
              <a:rPr lang="en-GB" sz="2800" b="1" dirty="0">
                <a:solidFill>
                  <a:srgbClr val="FFFFFF"/>
                </a:solidFill>
                <a:effectLst/>
                <a:latin typeface="Gadugi" panose="020B0502040204020203" pitchFamily="34" charset="0"/>
                <a:cs typeface="Gadugi" panose="020B0502040204020203" pitchFamily="34" charset="0"/>
                <a:sym typeface="+mn-ea"/>
              </a:rPr>
              <a:t>Quality Function Deployment, </a:t>
            </a:r>
            <a:r>
              <a:rPr lang="en-US" sz="2800" dirty="0">
                <a:solidFill>
                  <a:srgbClr val="FFFFFF"/>
                </a:solidFill>
                <a:effectLst/>
                <a:latin typeface="Gadugi" panose="020B0502040204020203" pitchFamily="34" charset="0"/>
                <a:cs typeface="Gadugi" panose="020B0502040204020203" pitchFamily="34" charset="0"/>
                <a:sym typeface="+mn-ea"/>
              </a:rPr>
              <a:t>In this technique customer satisfaction is of prime concern, hence we emphasized on the requirements which are valuable to the customer. </a:t>
            </a:r>
            <a:endParaRPr lang="en-GB" altLang="en-US" sz="2800"/>
          </a:p>
          <a:p>
            <a:pPr indent="0">
              <a:lnSpc>
                <a:spcPct val="100000"/>
              </a:lnSpc>
            </a:pPr>
            <a:endParaRPr lang="en-US" sz="2800" b="0">
              <a:solidFill>
                <a:schemeClr val="bg1"/>
              </a:solidFill>
              <a:latin typeface="Times New Roman" panose="02020603050405020304" charset="0"/>
              <a:cs typeface="Calibri" panose="020F0502020204030204" pitchFamily="34" charset="0"/>
            </a:endParaRPr>
          </a:p>
          <a:p>
            <a:pPr indent="0">
              <a:lnSpc>
                <a:spcPct val="100000"/>
              </a:lnSpc>
            </a:pPr>
            <a:r>
              <a:rPr lang="en-US" sz="2800" b="0">
                <a:solidFill>
                  <a:schemeClr val="bg1"/>
                </a:solidFill>
                <a:latin typeface="Times New Roman" panose="02020603050405020304" charset="0"/>
                <a:cs typeface="Calibri" panose="020F0502020204030204" pitchFamily="34" charset="0"/>
              </a:rPr>
              <a:t>Our project was built at 98% JavaScript (React) and 2% PHP and the choice of this technology was based not only on team strength but on the pros that the framework has on creating a professional, efficient and robust user experience on front end designing which fits on cross platforms (android /IOS) The following tabulation shows software tools and hardware tools used during the implementation of the system.</a:t>
            </a:r>
            <a:endParaRPr lang="en-US" altLang="en-US" sz="2800" b="0">
              <a:solidFill>
                <a:schemeClr val="bg1"/>
              </a:solidFill>
              <a:latin typeface="Times New Roman" panose="02020603050405020304" charset="0"/>
              <a:cs typeface="Calibri" panose="020F0502020204030204" pitchFamily="34" charset="0"/>
            </a:endParaRP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5"/>
          <p:cNvSpPr txBox="1"/>
          <p:nvPr/>
        </p:nvSpPr>
        <p:spPr>
          <a:xfrm>
            <a:off x="294898" y="106041"/>
            <a:ext cx="5933311" cy="44884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3500"/>
              </a:lnSpc>
            </a:pPr>
            <a:r>
              <a:rPr lang="en-US" sz="3200" b="1" dirty="0">
                <a:solidFill>
                  <a:schemeClr val="bg1"/>
                </a:solidFill>
                <a:latin typeface="Bahnschrift" panose="020B0502040204020203" pitchFamily="34" charset="0"/>
              </a:rPr>
              <a:t>Development Tools</a:t>
            </a:r>
            <a:endParaRPr lang="en-US" sz="3200" dirty="0">
              <a:solidFill>
                <a:schemeClr val="bg1">
                  <a:lumMod val="95000"/>
                </a:schemeClr>
              </a:solidFill>
              <a:latin typeface="Gadugi" panose="020B0502040204020203" pitchFamily="34" charset="0"/>
              <a:cs typeface="Gadugi" panose="020B0502040204020203" pitchFamily="34" charset="0"/>
            </a:endParaRPr>
          </a:p>
        </p:txBody>
      </p:sp>
      <p:sp>
        <p:nvSpPr>
          <p:cNvPr id="6" name="TextBox 5"/>
          <p:cNvSpPr txBox="1"/>
          <p:nvPr/>
        </p:nvSpPr>
        <p:spPr>
          <a:xfrm>
            <a:off x="294898" y="704187"/>
            <a:ext cx="11541502" cy="3107690"/>
          </a:xfrm>
          <a:prstGeom prst="rect">
            <a:avLst/>
          </a:prstGeom>
          <a:noFill/>
        </p:spPr>
        <p:txBody>
          <a:bodyPr wrap="square">
            <a:spAutoFit/>
          </a:bodyPr>
          <a:lstStyle/>
          <a:p>
            <a:pPr indent="0">
              <a:lnSpc>
                <a:spcPct val="100000"/>
              </a:lnSpc>
            </a:pPr>
            <a:r>
              <a:rPr lang="en-US" sz="2800" dirty="0">
                <a:solidFill>
                  <a:schemeClr val="bg1">
                    <a:lumMod val="95000"/>
                  </a:schemeClr>
                </a:solidFill>
                <a:latin typeface="Gadugi" panose="020B0502040204020203" pitchFamily="34" charset="0"/>
                <a:cs typeface="Gadugi" panose="020B0502040204020203" pitchFamily="34" charset="0"/>
              </a:rPr>
              <a:t>Our project was built  at 98% </a:t>
            </a:r>
            <a:r>
              <a:rPr lang="en-US" sz="2800" dirty="0" err="1">
                <a:solidFill>
                  <a:schemeClr val="bg1">
                    <a:lumMod val="95000"/>
                  </a:schemeClr>
                </a:solidFill>
                <a:latin typeface="Gadugi" panose="020B0502040204020203" pitchFamily="34" charset="0"/>
                <a:cs typeface="Gadugi" panose="020B0502040204020203" pitchFamily="34" charset="0"/>
              </a:rPr>
              <a:t>javaScript</a:t>
            </a:r>
            <a:r>
              <a:rPr lang="en-US" sz="2800" dirty="0">
                <a:solidFill>
                  <a:schemeClr val="bg1">
                    <a:lumMod val="95000"/>
                  </a:schemeClr>
                </a:solidFill>
                <a:latin typeface="Gadugi" panose="020B0502040204020203" pitchFamily="34" charset="0"/>
                <a:cs typeface="Gadugi" panose="020B0502040204020203" pitchFamily="34" charset="0"/>
              </a:rPr>
              <a:t> (React) and 2% PHP and the choice of this technology was based not only on team strength but on the pros that the framework has on creating a professional, efficient and robust user experience on front end designing which fits on cross platforms (android /IOS/ web).</a:t>
            </a:r>
            <a:endParaRPr lang="en-US" sz="2800" dirty="0">
              <a:solidFill>
                <a:schemeClr val="bg1">
                  <a:lumMod val="95000"/>
                </a:schemeClr>
              </a:solidFill>
              <a:latin typeface="Gadugi" panose="020B0502040204020203" pitchFamily="34" charset="0"/>
              <a:cs typeface="Gadugi" panose="020B0502040204020203" pitchFamily="34" charset="0"/>
            </a:endParaRPr>
          </a:p>
          <a:p>
            <a:pPr indent="0">
              <a:lnSpc>
                <a:spcPct val="100000"/>
              </a:lnSpc>
            </a:pPr>
            <a:r>
              <a:rPr lang="en-US" sz="2800" dirty="0">
                <a:solidFill>
                  <a:schemeClr val="bg1">
                    <a:lumMod val="95000"/>
                  </a:schemeClr>
                </a:solidFill>
                <a:latin typeface="Gadugi" panose="020B0502040204020203" pitchFamily="34" charset="0"/>
                <a:cs typeface="Gadugi" panose="020B0502040204020203" pitchFamily="34" charset="0"/>
              </a:rPr>
              <a:t>The following tabulation shows software tools and hardware tools used during the implementation of the system</a:t>
            </a:r>
            <a:endParaRPr lang="en-US" sz="2800" dirty="0">
              <a:solidFill>
                <a:schemeClr val="bg1">
                  <a:lumMod val="95000"/>
                </a:schemeClr>
              </a:solidFill>
              <a:latin typeface="Gadugi" panose="020B0502040204020203" pitchFamily="34" charset="0"/>
              <a:cs typeface="Gadugi" panose="020B0502040204020203" pitchFamily="34" charset="0"/>
            </a:endParaRPr>
          </a:p>
        </p:txBody>
      </p:sp>
      <p:graphicFrame>
        <p:nvGraphicFramePr>
          <p:cNvPr id="7" name="Table 8"/>
          <p:cNvGraphicFramePr>
            <a:graphicFrameLocks noGrp="1"/>
          </p:cNvGraphicFramePr>
          <p:nvPr/>
        </p:nvGraphicFramePr>
        <p:xfrm>
          <a:off x="294640" y="4056380"/>
          <a:ext cx="11125200" cy="2443480"/>
        </p:xfrm>
        <a:graphic>
          <a:graphicData uri="http://schemas.openxmlformats.org/drawingml/2006/table">
            <a:tbl>
              <a:tblPr firstRow="1" bandRow="1">
                <a:tableStyleId>{073A0DAA-6AF3-43AB-8588-CEC1D06C72B9}</a:tableStyleId>
              </a:tblPr>
              <a:tblGrid>
                <a:gridCol w="6830285"/>
                <a:gridCol w="4294915"/>
              </a:tblGrid>
              <a:tr h="494111">
                <a:tc>
                  <a:txBody>
                    <a:bodyPr/>
                    <a:lstStyle/>
                    <a:p>
                      <a:r>
                        <a:rPr lang="en-US" sz="2400" dirty="0"/>
                        <a:t>Software Tool</a:t>
                      </a:r>
                      <a:endParaRPr lang="en-US" sz="2400" dirty="0"/>
                    </a:p>
                  </a:txBody>
                  <a:tcPr/>
                </a:tc>
                <a:tc>
                  <a:txBody>
                    <a:bodyPr/>
                    <a:lstStyle/>
                    <a:p>
                      <a:r>
                        <a:rPr lang="en-US" sz="2400" dirty="0"/>
                        <a:t>Hardware Tools</a:t>
                      </a:r>
                      <a:endParaRPr lang="en-US" sz="2400" dirty="0"/>
                    </a:p>
                  </a:txBody>
                  <a:tcPr/>
                </a:tc>
              </a:tr>
              <a:tr h="1949369">
                <a:tc>
                  <a:txBody>
                    <a:bodyPr/>
                    <a:lstStyle/>
                    <a:p>
                      <a:pPr marL="285750" indent="-285750">
                        <a:buFont typeface="Wingdings" panose="05000000000000000000" pitchFamily="2" charset="2"/>
                        <a:buChar char="§"/>
                      </a:pPr>
                      <a:r>
                        <a:rPr lang="en-US" sz="2400" dirty="0"/>
                        <a:t>Languages: React </a:t>
                      </a:r>
                      <a:r>
                        <a:rPr lang="en-US" sz="2400" dirty="0" err="1"/>
                        <a:t>js</a:t>
                      </a:r>
                      <a:r>
                        <a:rPr lang="en-US" sz="2400" dirty="0"/>
                        <a:t>, React Native, PHP, Node.js.</a:t>
                      </a:r>
                      <a:endParaRPr lang="en-US" sz="2400" dirty="0"/>
                    </a:p>
                    <a:p>
                      <a:pPr marL="285750" indent="-285750">
                        <a:buFont typeface="Wingdings" panose="05000000000000000000" pitchFamily="2" charset="2"/>
                        <a:buChar char="§"/>
                      </a:pPr>
                      <a:r>
                        <a:rPr lang="en-US" sz="2400" dirty="0"/>
                        <a:t>Database System: MYSQL(</a:t>
                      </a:r>
                      <a:r>
                        <a:rPr lang="en-US" sz="2400" dirty="0" err="1"/>
                        <a:t>sql</a:t>
                      </a:r>
                      <a:r>
                        <a:rPr lang="en-US" sz="2400" dirty="0"/>
                        <a:t>)</a:t>
                      </a:r>
                      <a:endParaRPr lang="en-US" sz="2400" dirty="0"/>
                    </a:p>
                    <a:p>
                      <a:pPr marL="285750" indent="-285750">
                        <a:buFont typeface="Wingdings" panose="05000000000000000000" pitchFamily="2" charset="2"/>
                        <a:buChar char="§"/>
                      </a:pPr>
                      <a:r>
                        <a:rPr lang="en-US" sz="2400" dirty="0"/>
                        <a:t>Server: </a:t>
                      </a:r>
                      <a:r>
                        <a:rPr lang="en-US" sz="2400" dirty="0" err="1"/>
                        <a:t>Xampp</a:t>
                      </a:r>
                      <a:r>
                        <a:rPr lang="en-US" sz="2400" dirty="0"/>
                        <a:t> Server</a:t>
                      </a:r>
                      <a:endParaRPr lang="en-US" sz="2400" dirty="0"/>
                    </a:p>
                    <a:p>
                      <a:pPr marL="285750" indent="-285750">
                        <a:buFont typeface="Wingdings" panose="05000000000000000000" pitchFamily="2" charset="2"/>
                        <a:buChar char="§"/>
                      </a:pPr>
                      <a:r>
                        <a:rPr lang="en-US" sz="2400" dirty="0"/>
                        <a:t>IDE: VS Code</a:t>
                      </a:r>
                      <a:endParaRPr lang="en-US" sz="2400" dirty="0"/>
                    </a:p>
                    <a:p>
                      <a:pPr marL="285750" indent="-285750">
                        <a:buFont typeface="Wingdings" panose="05000000000000000000" pitchFamily="2" charset="2"/>
                        <a:buChar char="§"/>
                      </a:pPr>
                      <a:r>
                        <a:rPr lang="en-US" sz="2400" dirty="0"/>
                        <a:t>Collaboration/Repo: GitHub</a:t>
                      </a:r>
                      <a:endParaRPr lang="en-US" sz="2400" dirty="0"/>
                    </a:p>
                  </a:txBody>
                  <a:tcPr/>
                </a:tc>
                <a:tc>
                  <a:txBody>
                    <a:bodyPr/>
                    <a:lstStyle/>
                    <a:p>
                      <a:pPr marL="285750" indent="-285750">
                        <a:buFont typeface="Arial" panose="020B0604020202020204" pitchFamily="34" charset="0"/>
                        <a:buChar char="•"/>
                      </a:pPr>
                      <a:r>
                        <a:rPr lang="en-US" sz="2400" dirty="0"/>
                        <a:t>Dell Latitude Laptop( core i7, 7</a:t>
                      </a:r>
                      <a:r>
                        <a:rPr lang="en-US" sz="2400" baseline="30000" dirty="0"/>
                        <a:t>th</a:t>
                      </a:r>
                      <a:r>
                        <a:rPr lang="en-US" sz="2400" dirty="0"/>
                        <a:t> gen, ram 8gb, 2.9 </a:t>
                      </a:r>
                      <a:r>
                        <a:rPr lang="en-US" sz="2400" dirty="0" err="1"/>
                        <a:t>ghz</a:t>
                      </a:r>
                      <a:r>
                        <a:rPr lang="en-US" sz="2400" dirty="0"/>
                        <a:t>)</a:t>
                      </a:r>
                      <a:endParaRPr lang="en-US" sz="24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sz="2400" dirty="0"/>
                        <a:t>Hp </a:t>
                      </a:r>
                      <a:r>
                        <a:rPr lang="en-US" sz="2400" dirty="0" err="1"/>
                        <a:t>Probook</a:t>
                      </a:r>
                      <a:r>
                        <a:rPr lang="en-US" sz="2400" dirty="0"/>
                        <a:t> Laptop (core i5, 5</a:t>
                      </a:r>
                      <a:r>
                        <a:rPr lang="en-US" sz="2400" baseline="30000" dirty="0"/>
                        <a:t>th</a:t>
                      </a:r>
                      <a:r>
                        <a:rPr lang="en-US" sz="2400" dirty="0"/>
                        <a:t> gen, ram 8gb, 2.3 </a:t>
                      </a:r>
                      <a:r>
                        <a:rPr lang="en-US" sz="2400" dirty="0" err="1"/>
                        <a:t>ghz</a:t>
                      </a:r>
                      <a:r>
                        <a:rPr lang="en-US" sz="2400" dirty="0"/>
                        <a:t>)</a:t>
                      </a:r>
                      <a:endParaRPr lang="en-US" sz="2400" dirty="0"/>
                    </a:p>
                    <a:p>
                      <a:pPr marL="285750" indent="-285750">
                        <a:buFont typeface="Arial" panose="020B0604020202020204" pitchFamily="34" charset="0"/>
                        <a:buChar char="•"/>
                      </a:pPr>
                      <a:endParaRPr lang="en-US" sz="2400" dirty="0"/>
                    </a:p>
                  </a:txBody>
                  <a:tcPr/>
                </a:tc>
              </a:tr>
            </a:tbl>
          </a:graphicData>
        </a:graphic>
      </p:graphicFrame>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a:xfrm>
            <a:off x="325121" y="365129"/>
            <a:ext cx="10515600" cy="1325563"/>
          </a:xfrm>
        </p:spPr>
        <p:txBody>
          <a:bodyPr/>
          <a:p>
            <a:r>
              <a:rPr lang="en-US" altLang="en-GB">
                <a:solidFill>
                  <a:schemeClr val="bg1"/>
                </a:solidFill>
              </a:rPr>
              <a:t>Cont...</a:t>
            </a:r>
            <a:endParaRPr lang="en-US" altLang="en-GB">
              <a:solidFill>
                <a:schemeClr val="bg1"/>
              </a:solidFill>
            </a:endParaRPr>
          </a:p>
        </p:txBody>
      </p:sp>
      <p:sp>
        <p:nvSpPr>
          <p:cNvPr id="9" name="TextBox 8"/>
          <p:cNvSpPr txBox="1"/>
          <p:nvPr/>
        </p:nvSpPr>
        <p:spPr>
          <a:xfrm>
            <a:off x="325378" y="1691014"/>
            <a:ext cx="11541502" cy="2030095"/>
          </a:xfrm>
          <a:prstGeom prst="rect">
            <a:avLst/>
          </a:prstGeom>
          <a:noFill/>
        </p:spPr>
        <p:txBody>
          <a:bodyPr wrap="square">
            <a:spAutoFit/>
          </a:bodyPr>
          <a:p>
            <a:pPr indent="0">
              <a:lnSpc>
                <a:spcPct val="150000"/>
              </a:lnSpc>
            </a:pPr>
            <a:r>
              <a:rPr lang="en-US" sz="2800" dirty="0">
                <a:solidFill>
                  <a:schemeClr val="bg1">
                    <a:lumMod val="95000"/>
                  </a:schemeClr>
                </a:solidFill>
                <a:latin typeface="Gadugi" panose="020B0502040204020203" pitchFamily="34" charset="0"/>
                <a:cs typeface="Gadugi" panose="020B0502040204020203" pitchFamily="34" charset="0"/>
              </a:rPr>
              <a:t>Aside from the mentioned development tools mentioned: VISUAL PARADIGMS PRO was used for modelling and database designing, Adobe XD was used for </a:t>
            </a:r>
            <a:r>
              <a:rPr lang="en-US" sz="2800" dirty="0" err="1">
                <a:solidFill>
                  <a:schemeClr val="bg1">
                    <a:lumMod val="95000"/>
                  </a:schemeClr>
                </a:solidFill>
                <a:latin typeface="Gadugi" panose="020B0502040204020203" pitchFamily="34" charset="0"/>
                <a:cs typeface="Gadugi" panose="020B0502040204020203" pitchFamily="34" charset="0"/>
              </a:rPr>
              <a:t>protoyping</a:t>
            </a:r>
            <a:endParaRPr lang="en-US" sz="2800" dirty="0" err="1">
              <a:solidFill>
                <a:schemeClr val="bg1">
                  <a:lumMod val="95000"/>
                </a:schemeClr>
              </a:solidFill>
              <a:latin typeface="Gadugi" panose="020B0502040204020203" pitchFamily="34" charset="0"/>
              <a:cs typeface="Gadugi" panose="020B0502040204020203" pitchFamily="34" charset="0"/>
            </a:endParaRP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5"/>
          <p:cNvSpPr txBox="1"/>
          <p:nvPr/>
        </p:nvSpPr>
        <p:spPr>
          <a:xfrm>
            <a:off x="294898" y="106041"/>
            <a:ext cx="5933311" cy="448310"/>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3500"/>
              </a:lnSpc>
            </a:pPr>
            <a:r>
              <a:rPr lang="en-US" sz="3200" b="1" dirty="0">
                <a:solidFill>
                  <a:schemeClr val="bg1">
                    <a:lumMod val="95000"/>
                  </a:schemeClr>
                </a:solidFill>
                <a:latin typeface="Gadugi" panose="020B0502040204020203" pitchFamily="34" charset="0"/>
                <a:cs typeface="Gadugi" panose="020B0502040204020203" pitchFamily="34" charset="0"/>
              </a:rPr>
              <a:t>Research Results and Analysis</a:t>
            </a:r>
            <a:endParaRPr lang="en-US" sz="3200" dirty="0">
              <a:solidFill>
                <a:schemeClr val="bg1">
                  <a:lumMod val="95000"/>
                </a:schemeClr>
              </a:solidFill>
              <a:latin typeface="Gadugi" panose="020B0502040204020203" pitchFamily="34" charset="0"/>
              <a:cs typeface="Gadugi" panose="020B0502040204020203" pitchFamily="34" charset="0"/>
            </a:endParaRPr>
          </a:p>
        </p:txBody>
      </p:sp>
      <p:sp>
        <p:nvSpPr>
          <p:cNvPr id="100" name="Text Box 99"/>
          <p:cNvSpPr txBox="1"/>
          <p:nvPr/>
        </p:nvSpPr>
        <p:spPr>
          <a:xfrm>
            <a:off x="386715" y="1261110"/>
            <a:ext cx="10318115" cy="521970"/>
          </a:xfrm>
          <a:prstGeom prst="rect">
            <a:avLst/>
          </a:prstGeom>
          <a:noFill/>
          <a:ln w="9525">
            <a:noFill/>
          </a:ln>
        </p:spPr>
        <p:txBody>
          <a:bodyPr wrap="square">
            <a:spAutoFit/>
          </a:bodyPr>
          <a:p>
            <a:pPr indent="0"/>
            <a:r>
              <a:rPr lang="en-US" sz="2800" b="0">
                <a:solidFill>
                  <a:schemeClr val="bg1"/>
                </a:solidFill>
                <a:latin typeface="Times New Roman" panose="02020603050405020304" charset="0"/>
                <a:cs typeface="Calibri" panose="020F0502020204030204" pitchFamily="34" charset="0"/>
              </a:rPr>
              <a:t>Objective 1: </a:t>
            </a:r>
            <a:r>
              <a:rPr lang="en-US" sz="2800" b="0">
                <a:solidFill>
                  <a:schemeClr val="bg1"/>
                </a:solidFill>
                <a:latin typeface="Times New Roman" panose="02020603050405020304" charset="0"/>
                <a:ea typeface="SimSun" panose="02010600030101010101" pitchFamily="2" charset="-122"/>
              </a:rPr>
              <a:t>To develop a cross platform bus booking Ticket system.</a:t>
            </a:r>
            <a:endParaRPr lang="en-US" altLang="en-US" sz="2800" b="0">
              <a:solidFill>
                <a:schemeClr val="bg1"/>
              </a:solidFill>
              <a:latin typeface="Times New Roman" panose="02020603050405020304" charset="0"/>
              <a:ea typeface="SimSun" panose="02010600030101010101" pitchFamily="2" charset="-122"/>
            </a:endParaRPr>
          </a:p>
        </p:txBody>
      </p:sp>
      <p:graphicFrame>
        <p:nvGraphicFramePr>
          <p:cNvPr id="2" name="Table 1"/>
          <p:cNvGraphicFramePr/>
          <p:nvPr/>
        </p:nvGraphicFramePr>
        <p:xfrm>
          <a:off x="3556000" y="2570480"/>
          <a:ext cx="0" cy="0"/>
        </p:xfrm>
        <a:graphic>
          <a:graphicData uri="http://schemas.openxmlformats.org/drawingml/2006/table">
            <a:tbl>
              <a:tblPr firstRow="1" bandRow="1">
                <a:tableStyleId>{5940675A-B579-460E-94D1-54222C63F5DA}</a:tableStyleId>
              </a:tblPr>
              <a:tblGrid>
                <a:gridCol w="0"/>
                <a:gridCol w="0"/>
              </a:tblGrid>
              <a:tr h="0">
                <a:tc>
                  <a:txBody>
                    <a:bodyPr/>
                    <a:p>
                      <a:pPr indent="0">
                        <a:buNone/>
                      </a:pPr>
                      <a:endParaRPr lang="en-GB" altLang="en-US" b="0"/>
                    </a:p>
                  </a:txBody>
                  <a:tcPr>
                    <a:lnL>
                      <a:noFill/>
                    </a:lnL>
                    <a:lnR>
                      <a:noFill/>
                    </a:lnR>
                    <a:lnT cap="flat">
                      <a:noFill/>
                    </a:lnT>
                    <a:lnB cap="flat">
                      <a:noFill/>
                    </a:lnB>
                    <a:lnTlToBr>
                      <a:noFill/>
                    </a:lnTlToBr>
                    <a:lnBlToTr>
                      <a:noFill/>
                    </a:lnBlToTr>
                    <a:noFill/>
                  </a:tcPr>
                </a:tc>
                <a:tc>
                  <a:txBody>
                    <a:bodyPr/>
                    <a:p>
                      <a:pPr>
                        <a:buNone/>
                      </a:pPr>
                      <a:endParaRPr lang="en-GB" altLang="en-US"/>
                    </a:p>
                  </a:txBody>
                  <a:tcPr>
                    <a:lnL>
                      <a:noFill/>
                    </a:lnL>
                    <a:lnR>
                      <a:noFill/>
                    </a:lnR>
                    <a:lnT>
                      <a:noFill/>
                    </a:lnT>
                    <a:lnB cap="flat">
                      <a:noFill/>
                    </a:lnB>
                    <a:lnTlToBr>
                      <a:noFill/>
                    </a:lnTlToBr>
                    <a:lnBlToTr>
                      <a:noFill/>
                    </a:lnBlToTr>
                    <a:solidFill>
                      <a:srgbClr val="FFFFFF"/>
                    </a:solidFill>
                  </a:tcPr>
                </a:tc>
              </a:tr>
              <a:tr h="0">
                <a:tc>
                  <a:txBody>
                    <a:bodyPr/>
                    <a:p>
                      <a:pPr indent="0">
                        <a:buNone/>
                      </a:pPr>
                      <a:endParaRPr lang="en-GB" altLang="en-US"/>
                    </a:p>
                  </a:txBody>
                  <a:tcPr>
                    <a:lnL>
                      <a:noFill/>
                    </a:lnL>
                    <a:lnR>
                      <a:noFill/>
                    </a:lnR>
                    <a:lnT cap="flat">
                      <a:noFill/>
                    </a:lnT>
                    <a:lnB cap="flat">
                      <a:noFill/>
                    </a:lnB>
                    <a:lnTlToBr>
                      <a:noFill/>
                    </a:lnTlToBr>
                    <a:lnBlToTr>
                      <a:noFill/>
                    </a:lnBlToTr>
                    <a:noFill/>
                  </a:tcPr>
                </a:tc>
                <a:tc>
                  <a:txBody>
                    <a:bodyPr/>
                    <a:p>
                      <a:pPr indent="0">
                        <a:buNone/>
                      </a:pPr>
                      <a:endParaRPr lang="en-GB" altLang="en-US"/>
                    </a:p>
                  </a:txBody>
                  <a:tcPr>
                    <a:lnL>
                      <a:noFill/>
                    </a:lnL>
                    <a:lnR cap="flat">
                      <a:noFill/>
                    </a:lnR>
                    <a:lnT cap="flat">
                      <a:noFill/>
                    </a:lnT>
                    <a:lnB cap="flat">
                      <a:noFill/>
                    </a:lnB>
                    <a:lnTlToBr>
                      <a:noFill/>
                    </a:lnTlToBr>
                    <a:lnBlToTr>
                      <a:noFill/>
                    </a:lnBlToTr>
                    <a:noFill/>
                  </a:tcPr>
                </a:tc>
              </a:tr>
            </a:tbl>
          </a:graphicData>
        </a:graphic>
      </p:graphicFrame>
      <p:pic>
        <p:nvPicPr>
          <p:cNvPr id="4" name="Picture 3"/>
          <p:cNvPicPr/>
          <p:nvPr/>
        </p:nvPicPr>
        <p:blipFill>
          <a:blip r:embed="rId1"/>
          <a:stretch>
            <a:fillRect/>
          </a:stretch>
        </p:blipFill>
        <p:spPr>
          <a:xfrm>
            <a:off x="3037205" y="1874520"/>
            <a:ext cx="2157730" cy="4693285"/>
          </a:xfrm>
          <a:prstGeom prst="rect">
            <a:avLst/>
          </a:prstGeom>
          <a:noFill/>
          <a:ln w="9525">
            <a:noFill/>
          </a:ln>
        </p:spPr>
      </p:pic>
      <p:pic>
        <p:nvPicPr>
          <p:cNvPr id="5" name="Picture 4"/>
          <p:cNvPicPr/>
          <p:nvPr/>
        </p:nvPicPr>
        <p:blipFill>
          <a:blip r:embed="rId2"/>
          <a:stretch>
            <a:fillRect/>
          </a:stretch>
        </p:blipFill>
        <p:spPr>
          <a:xfrm>
            <a:off x="6356985" y="1874520"/>
            <a:ext cx="1163320" cy="1159510"/>
          </a:xfrm>
          <a:prstGeom prst="rect">
            <a:avLst/>
          </a:prstGeom>
          <a:noFill/>
          <a:ln w="9525">
            <a:noFill/>
          </a:ln>
        </p:spPr>
      </p:pic>
      <p:graphicFrame>
        <p:nvGraphicFramePr>
          <p:cNvPr id="6" name="Table 5"/>
          <p:cNvGraphicFramePr/>
          <p:nvPr/>
        </p:nvGraphicFramePr>
        <p:xfrm>
          <a:off x="3556000" y="3556000"/>
          <a:ext cx="0" cy="0"/>
        </p:xfrm>
        <a:graphic>
          <a:graphicData uri="http://schemas.openxmlformats.org/drawingml/2006/table">
            <a:tbl>
              <a:tblPr firstRow="1" bandRow="1">
                <a:tableStyleId>{5940675A-B579-460E-94D1-54222C63F5DA}</a:tableStyleId>
              </a:tblPr>
              <a:tblGrid>
                <a:gridCol w="0"/>
                <a:gridCol w="0"/>
              </a:tblGrid>
              <a:tr h="0">
                <a:tc>
                  <a:txBody>
                    <a:bodyPr/>
                    <a:p>
                      <a:pPr indent="0">
                        <a:buNone/>
                      </a:pPr>
                      <a:endParaRPr lang="en-GB" altLang="en-US" b="0"/>
                    </a:p>
                  </a:txBody>
                  <a:tcPr>
                    <a:lnL>
                      <a:noFill/>
                    </a:lnL>
                    <a:lnR>
                      <a:noFill/>
                    </a:lnR>
                    <a:lnT cap="flat">
                      <a:noFill/>
                    </a:lnT>
                    <a:lnB cap="flat">
                      <a:noFill/>
                    </a:lnB>
                    <a:lnTlToBr>
                      <a:noFill/>
                    </a:lnTlToBr>
                    <a:lnBlToTr>
                      <a:noFill/>
                    </a:lnBlToTr>
                    <a:noFill/>
                  </a:tcPr>
                </a:tc>
                <a:tc>
                  <a:txBody>
                    <a:bodyPr/>
                    <a:p>
                      <a:pPr>
                        <a:buNone/>
                      </a:pPr>
                      <a:endParaRPr lang="en-GB" altLang="en-US"/>
                    </a:p>
                  </a:txBody>
                  <a:tcPr>
                    <a:lnL>
                      <a:noFill/>
                    </a:lnL>
                    <a:lnR>
                      <a:noFill/>
                    </a:lnR>
                    <a:lnT>
                      <a:noFill/>
                    </a:lnT>
                    <a:lnB cap="flat">
                      <a:noFill/>
                    </a:lnB>
                    <a:lnTlToBr>
                      <a:noFill/>
                    </a:lnTlToBr>
                    <a:lnBlToTr>
                      <a:noFill/>
                    </a:lnBlToTr>
                    <a:solidFill>
                      <a:srgbClr val="FFFFFF"/>
                    </a:solidFill>
                  </a:tcPr>
                </a:tc>
              </a:tr>
              <a:tr h="0">
                <a:tc>
                  <a:txBody>
                    <a:bodyPr/>
                    <a:p>
                      <a:pPr indent="0">
                        <a:buNone/>
                      </a:pPr>
                      <a:endParaRPr lang="en-GB" altLang="en-US"/>
                    </a:p>
                  </a:txBody>
                  <a:tcPr>
                    <a:lnL>
                      <a:noFill/>
                    </a:lnL>
                    <a:lnR>
                      <a:noFill/>
                    </a:lnR>
                    <a:lnT cap="flat">
                      <a:noFill/>
                    </a:lnT>
                    <a:lnB cap="flat">
                      <a:noFill/>
                    </a:lnB>
                    <a:lnTlToBr>
                      <a:noFill/>
                    </a:lnTlToBr>
                    <a:lnBlToTr>
                      <a:noFill/>
                    </a:lnBlToTr>
                    <a:noFill/>
                  </a:tcPr>
                </a:tc>
                <a:tc>
                  <a:txBody>
                    <a:bodyPr/>
                    <a:p>
                      <a:pPr indent="0">
                        <a:buNone/>
                      </a:pPr>
                      <a:endParaRPr lang="en-GB" altLang="en-US"/>
                    </a:p>
                  </a:txBody>
                  <a:tcPr>
                    <a:lnL>
                      <a:noFill/>
                    </a:lnL>
                    <a:lnR cap="flat">
                      <a:noFill/>
                    </a:lnR>
                    <a:lnT cap="flat">
                      <a:noFill/>
                    </a:lnT>
                    <a:lnB cap="flat">
                      <a:noFill/>
                    </a:lnB>
                    <a:lnTlToBr>
                      <a:noFill/>
                    </a:lnTlToBr>
                    <a:lnBlToTr>
                      <a:noFill/>
                    </a:lnBlToTr>
                    <a:noFill/>
                  </a:tcPr>
                </a:tc>
              </a:tr>
            </a:tbl>
          </a:graphicData>
        </a:graphic>
      </p:graphicFrame>
      <p:pic>
        <p:nvPicPr>
          <p:cNvPr id="7" name="Picture 6"/>
          <p:cNvPicPr/>
          <p:nvPr/>
        </p:nvPicPr>
        <p:blipFill>
          <a:blip r:embed="rId3"/>
          <a:stretch>
            <a:fillRect/>
          </a:stretch>
        </p:blipFill>
        <p:spPr>
          <a:xfrm>
            <a:off x="8073390" y="1874520"/>
            <a:ext cx="2298700" cy="4871085"/>
          </a:xfrm>
          <a:prstGeom prst="rect">
            <a:avLst/>
          </a:prstGeom>
          <a:noFill/>
          <a:ln w="9525">
            <a:noFill/>
          </a:ln>
        </p:spPr>
      </p:pic>
      <p:sp>
        <p:nvSpPr>
          <p:cNvPr id="9" name="Text Box 8"/>
          <p:cNvSpPr txBox="1"/>
          <p:nvPr/>
        </p:nvSpPr>
        <p:spPr>
          <a:xfrm>
            <a:off x="294640" y="615950"/>
            <a:ext cx="7484110" cy="645160"/>
          </a:xfrm>
          <a:prstGeom prst="rect">
            <a:avLst/>
          </a:prstGeom>
          <a:noFill/>
          <a:ln w="9525">
            <a:noFill/>
          </a:ln>
        </p:spPr>
        <p:txBody>
          <a:bodyPr wrap="square">
            <a:spAutoFit/>
          </a:bodyPr>
          <a:p>
            <a:pPr indent="0"/>
            <a:r>
              <a:rPr lang="en-US" sz="3600" b="1">
                <a:solidFill>
                  <a:srgbClr val="2F5496"/>
                </a:solidFill>
                <a:latin typeface="Calibri Light" panose="020F0302020204030204" charset="0"/>
                <a:cs typeface="等线 Light" charset="0"/>
              </a:rPr>
              <a:t>How the system meets objectives</a:t>
            </a:r>
            <a:endParaRPr lang="en-US" altLang="en-US" sz="3600" b="1">
              <a:solidFill>
                <a:srgbClr val="2F5496"/>
              </a:solidFill>
              <a:latin typeface="Calibri Light" panose="020F0302020204030204" charset="0"/>
              <a:cs typeface="等线 Light" charset="0"/>
            </a:endParaRPr>
          </a:p>
        </p:txBody>
      </p:sp>
      <p:pic>
        <p:nvPicPr>
          <p:cNvPr id="57" name="Picture 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8920" y="1963420"/>
            <a:ext cx="1101725" cy="1338580"/>
          </a:xfrm>
          <a:prstGeom prst="rect">
            <a:avLst/>
          </a:prstGeom>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5"/>
          <p:cNvSpPr txBox="1"/>
          <p:nvPr/>
        </p:nvSpPr>
        <p:spPr>
          <a:xfrm>
            <a:off x="294898" y="106041"/>
            <a:ext cx="5933311" cy="448310"/>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3500"/>
              </a:lnSpc>
            </a:pPr>
            <a:r>
              <a:rPr lang="en-US" sz="3200" b="1" dirty="0">
                <a:solidFill>
                  <a:schemeClr val="bg1">
                    <a:lumMod val="95000"/>
                  </a:schemeClr>
                </a:solidFill>
                <a:latin typeface="Gadugi" panose="020B0502040204020203" pitchFamily="34" charset="0"/>
                <a:cs typeface="Gadugi" panose="020B0502040204020203" pitchFamily="34" charset="0"/>
              </a:rPr>
              <a:t>Cont...</a:t>
            </a:r>
            <a:endParaRPr lang="en-US" sz="3200" dirty="0">
              <a:solidFill>
                <a:schemeClr val="bg1">
                  <a:lumMod val="95000"/>
                </a:schemeClr>
              </a:solidFill>
              <a:latin typeface="Gadugi" panose="020B0502040204020203" pitchFamily="34" charset="0"/>
              <a:cs typeface="Gadugi" panose="020B0502040204020203" pitchFamily="34" charset="0"/>
            </a:endParaRPr>
          </a:p>
        </p:txBody>
      </p:sp>
      <p:sp>
        <p:nvSpPr>
          <p:cNvPr id="100" name="Text Box 99"/>
          <p:cNvSpPr txBox="1"/>
          <p:nvPr/>
        </p:nvSpPr>
        <p:spPr>
          <a:xfrm>
            <a:off x="294640" y="737870"/>
            <a:ext cx="11751310" cy="953135"/>
          </a:xfrm>
          <a:prstGeom prst="rect">
            <a:avLst/>
          </a:prstGeom>
          <a:noFill/>
          <a:ln w="9525">
            <a:noFill/>
          </a:ln>
        </p:spPr>
        <p:txBody>
          <a:bodyPr wrap="square">
            <a:spAutoFit/>
          </a:bodyPr>
          <a:p>
            <a:pPr indent="0"/>
            <a:r>
              <a:rPr lang="en-US" sz="2800" b="0">
                <a:solidFill>
                  <a:schemeClr val="bg1"/>
                </a:solidFill>
                <a:latin typeface="Times New Roman" panose="02020603050405020304" charset="0"/>
              </a:rPr>
              <a:t>Objective 2: To integrate Google maps APIs to reduce the time complexity of booking a bus ticket at bus terminus in zambia.</a:t>
            </a:r>
            <a:endParaRPr lang="en-US" sz="2800" b="0">
              <a:solidFill>
                <a:schemeClr val="bg1"/>
              </a:solidFill>
              <a:latin typeface="Times New Roman" panose="02020603050405020304" charset="0"/>
            </a:endParaRPr>
          </a:p>
        </p:txBody>
      </p:sp>
      <p:sp>
        <p:nvSpPr>
          <p:cNvPr id="101" name="Text Box 100"/>
          <p:cNvSpPr txBox="1"/>
          <p:nvPr/>
        </p:nvSpPr>
        <p:spPr>
          <a:xfrm>
            <a:off x="473710" y="2400935"/>
            <a:ext cx="5574665" cy="1198880"/>
          </a:xfrm>
          <a:prstGeom prst="rect">
            <a:avLst/>
          </a:prstGeom>
          <a:noFill/>
          <a:ln w="9525">
            <a:noFill/>
          </a:ln>
        </p:spPr>
        <p:txBody>
          <a:bodyPr wrap="square">
            <a:spAutoFit/>
          </a:bodyPr>
          <a:p>
            <a:pPr indent="0"/>
            <a:r>
              <a:rPr lang="en-US" sz="2400" b="1" i="1">
                <a:solidFill>
                  <a:schemeClr val="bg1"/>
                </a:solidFill>
                <a:latin typeface="Times New Roman" panose="02020603050405020304" charset="0"/>
                <a:cs typeface="Calibri" panose="020F0502020204030204" pitchFamily="34" charset="0"/>
              </a:rPr>
              <a:t>The system is integrated with Various Map SDKs that can enhance the searching and visualization of routes and city artifacts</a:t>
            </a:r>
            <a:endParaRPr lang="en-US" altLang="en-US" sz="2400" b="1" i="1">
              <a:solidFill>
                <a:schemeClr val="bg1"/>
              </a:solidFill>
              <a:latin typeface="Times New Roman" panose="02020603050405020304" charset="0"/>
              <a:cs typeface="Calibri" panose="020F0502020204030204" pitchFamily="34" charset="0"/>
            </a:endParaRPr>
          </a:p>
        </p:txBody>
      </p:sp>
      <p:pic>
        <p:nvPicPr>
          <p:cNvPr id="19" name="Picture 19"/>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6228080" y="1691005"/>
            <a:ext cx="2327910" cy="504317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1148179" y="336593"/>
            <a:ext cx="9334401" cy="598127"/>
          </a:xfrm>
        </p:spPr>
        <p:txBody>
          <a:bodyPr/>
          <a:lstStyle/>
          <a:p>
            <a:r>
              <a:rPr lang="en-US" sz="3200" b="1" dirty="0">
                <a:solidFill>
                  <a:srgbClr val="00B050"/>
                </a:solidFill>
                <a:effectLst/>
                <a:latin typeface="Times New Roman" panose="02020603050405020304" charset="0"/>
                <a:ea typeface="Times New Roman" panose="02020603050405020304" charset="0"/>
                <a:cs typeface="Times New Roman" panose="02020603050405020304" charset="0"/>
              </a:rPr>
              <a:t>PAJANE</a:t>
            </a:r>
            <a:r>
              <a:rPr lang="en-US" sz="3200" b="1" dirty="0">
                <a:solidFill>
                  <a:srgbClr val="0D2B89"/>
                </a:solidFill>
                <a:effectLst/>
                <a:latin typeface="Times New Roman" panose="02020603050405020304" charset="0"/>
                <a:ea typeface="Times New Roman" panose="02020603050405020304" charset="0"/>
                <a:cs typeface="Times New Roman" panose="02020603050405020304" charset="0"/>
              </a:rPr>
              <a:t>BOOKING</a:t>
            </a:r>
            <a:br>
              <a:rPr lang="en-GB" sz="3200" dirty="0">
                <a:solidFill>
                  <a:schemeClr val="bg1"/>
                </a:solidFill>
                <a:effectLst/>
                <a:latin typeface="Calibri" panose="020F0502020204030204" pitchFamily="34" charset="0"/>
                <a:ea typeface="Calibri" panose="020F0502020204030204" pitchFamily="34" charset="0"/>
                <a:cs typeface="Times New Roman" panose="02020603050405020304" charset="0"/>
              </a:rPr>
            </a:br>
            <a:endParaRPr lang="en-GB" sz="6600" dirty="0">
              <a:solidFill>
                <a:schemeClr val="bg1"/>
              </a:solidFill>
            </a:endParaRPr>
          </a:p>
        </p:txBody>
      </p:sp>
      <p:sp>
        <p:nvSpPr>
          <p:cNvPr id="9" name="Rectangle 8"/>
          <p:cNvSpPr/>
          <p:nvPr/>
        </p:nvSpPr>
        <p:spPr>
          <a:xfrm>
            <a:off x="81280" y="416559"/>
            <a:ext cx="873859" cy="3251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5" name="Group 14"/>
          <p:cNvGrpSpPr/>
          <p:nvPr/>
        </p:nvGrpSpPr>
        <p:grpSpPr>
          <a:xfrm>
            <a:off x="4231298" y="934720"/>
            <a:ext cx="7533982" cy="5612786"/>
            <a:chOff x="2227580" y="193230"/>
            <a:chExt cx="8255000" cy="6664769"/>
          </a:xfrm>
        </p:grpSpPr>
        <p:pic>
          <p:nvPicPr>
            <p:cNvPr id="14" name="Picture 13"/>
            <p:cNvPicPr>
              <a:picLocks noChangeAspect="1"/>
            </p:cNvPicPr>
            <p:nvPr/>
          </p:nvPicPr>
          <p:blipFill>
            <a:blip r:embed="rId1"/>
            <a:stretch>
              <a:fillRect/>
            </a:stretch>
          </p:blipFill>
          <p:spPr>
            <a:xfrm>
              <a:off x="2227580" y="193230"/>
              <a:ext cx="8255000" cy="6664769"/>
            </a:xfrm>
            <a:prstGeom prst="rect">
              <a:avLst/>
            </a:prstGeom>
          </p:spPr>
        </p:pic>
        <p:pic>
          <p:nvPicPr>
            <p:cNvPr id="12" name="Picture 11"/>
            <p:cNvPicPr>
              <a:picLocks noChangeAspect="1"/>
            </p:cNvPicPr>
            <p:nvPr/>
          </p:nvPicPr>
          <p:blipFill>
            <a:blip r:embed="rId2"/>
            <a:stretch>
              <a:fillRect/>
            </a:stretch>
          </p:blipFill>
          <p:spPr>
            <a:xfrm>
              <a:off x="4906437" y="3606799"/>
              <a:ext cx="3018363" cy="1714739"/>
            </a:xfrm>
            <a:prstGeom prst="rect">
              <a:avLst/>
            </a:prstGeom>
          </p:spPr>
        </p:pic>
      </p:grpSp>
      <p:pic>
        <p:nvPicPr>
          <p:cNvPr id="16" name="pajane opening">
            <a:hlinkClick r:id="" action="ppaction://media"/>
          </p:cNvPr>
          <p:cNvPicPr>
            <a:picLocks noChangeAspect="1"/>
          </p:cNvPicPr>
          <p:nvPr>
            <a:videoFile r:link="rId3"/>
            <p:extLst>
              <p:ext uri="{DAA4B4D4-6D71-4841-9C94-3DE7FCFB9230}">
                <p14:media xmlns:p14="http://schemas.microsoft.com/office/powerpoint/2010/main" r:embed="rId4"/>
              </p:ext>
            </p:extLst>
          </p:nvPr>
        </p:nvPicPr>
        <p:blipFill>
          <a:blip r:embed="rId5"/>
          <a:stretch>
            <a:fillRect/>
          </a:stretch>
        </p:blipFill>
        <p:spPr>
          <a:xfrm>
            <a:off x="1148179" y="934720"/>
            <a:ext cx="2832100" cy="57785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167"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5"/>
          <p:cNvSpPr txBox="1"/>
          <p:nvPr/>
        </p:nvSpPr>
        <p:spPr>
          <a:xfrm>
            <a:off x="294898" y="106041"/>
            <a:ext cx="5933311" cy="448310"/>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3500"/>
              </a:lnSpc>
            </a:pPr>
            <a:r>
              <a:rPr lang="en-US" sz="3200" b="1" dirty="0">
                <a:solidFill>
                  <a:schemeClr val="bg1">
                    <a:lumMod val="95000"/>
                  </a:schemeClr>
                </a:solidFill>
                <a:latin typeface="Gadugi" panose="020B0502040204020203" pitchFamily="34" charset="0"/>
                <a:cs typeface="Gadugi" panose="020B0502040204020203" pitchFamily="34" charset="0"/>
              </a:rPr>
              <a:t>Cont...</a:t>
            </a:r>
            <a:endParaRPr lang="en-US" sz="3200" dirty="0">
              <a:solidFill>
                <a:schemeClr val="bg1">
                  <a:lumMod val="95000"/>
                </a:schemeClr>
              </a:solidFill>
              <a:latin typeface="Gadugi" panose="020B0502040204020203" pitchFamily="34" charset="0"/>
              <a:cs typeface="Gadugi" panose="020B0502040204020203" pitchFamily="34" charset="0"/>
            </a:endParaRPr>
          </a:p>
        </p:txBody>
      </p:sp>
      <p:sp>
        <p:nvSpPr>
          <p:cNvPr id="100" name="Text Box 99"/>
          <p:cNvSpPr txBox="1"/>
          <p:nvPr/>
        </p:nvSpPr>
        <p:spPr>
          <a:xfrm>
            <a:off x="294640" y="737870"/>
            <a:ext cx="11751310" cy="1383665"/>
          </a:xfrm>
          <a:prstGeom prst="rect">
            <a:avLst/>
          </a:prstGeom>
          <a:noFill/>
          <a:ln w="9525">
            <a:noFill/>
          </a:ln>
        </p:spPr>
        <p:txBody>
          <a:bodyPr wrap="square">
            <a:spAutoFit/>
          </a:bodyPr>
          <a:p>
            <a:pPr indent="0"/>
            <a:r>
              <a:rPr lang="en-US" sz="2800" b="0">
                <a:solidFill>
                  <a:schemeClr val="bg1"/>
                </a:solidFill>
                <a:latin typeface="Times New Roman" panose="02020603050405020304" charset="0"/>
              </a:rPr>
              <a:t>Objective 3: To integrate multiple payment methods in the cross platform bus booking ticket system.</a:t>
            </a:r>
            <a:endParaRPr lang="en-US" sz="2800" b="0">
              <a:solidFill>
                <a:schemeClr val="bg1"/>
              </a:solidFill>
              <a:latin typeface="Times New Roman" panose="02020603050405020304" charset="0"/>
            </a:endParaRPr>
          </a:p>
          <a:p>
            <a:pPr indent="0"/>
            <a:endParaRPr lang="en-US" sz="2800" b="0">
              <a:solidFill>
                <a:schemeClr val="bg1"/>
              </a:solidFill>
              <a:latin typeface="Times New Roman" panose="02020603050405020304" charset="0"/>
            </a:endParaRPr>
          </a:p>
        </p:txBody>
      </p:sp>
      <p:graphicFrame>
        <p:nvGraphicFramePr>
          <p:cNvPr id="2" name="Table 1"/>
          <p:cNvGraphicFramePr/>
          <p:nvPr/>
        </p:nvGraphicFramePr>
        <p:xfrm>
          <a:off x="3556000" y="2570480"/>
          <a:ext cx="0" cy="0"/>
        </p:xfrm>
        <a:graphic>
          <a:graphicData uri="http://schemas.openxmlformats.org/drawingml/2006/table">
            <a:tbl>
              <a:tblPr firstRow="1" bandRow="1">
                <a:tableStyleId>{5940675A-B579-460E-94D1-54222C63F5DA}</a:tableStyleId>
              </a:tblPr>
              <a:tblGrid>
                <a:gridCol w="0"/>
                <a:gridCol w="0"/>
              </a:tblGrid>
              <a:tr h="0">
                <a:tc>
                  <a:txBody>
                    <a:bodyPr/>
                    <a:p>
                      <a:pPr indent="0">
                        <a:buNone/>
                      </a:pPr>
                      <a:endParaRPr lang="en-GB" altLang="en-US" b="0"/>
                    </a:p>
                  </a:txBody>
                  <a:tcPr>
                    <a:lnL>
                      <a:noFill/>
                    </a:lnL>
                    <a:lnR>
                      <a:noFill/>
                    </a:lnR>
                    <a:lnT cap="flat">
                      <a:noFill/>
                    </a:lnT>
                    <a:lnB cap="flat">
                      <a:noFill/>
                    </a:lnB>
                    <a:lnTlToBr>
                      <a:noFill/>
                    </a:lnTlToBr>
                    <a:lnBlToTr>
                      <a:noFill/>
                    </a:lnBlToTr>
                    <a:noFill/>
                  </a:tcPr>
                </a:tc>
                <a:tc>
                  <a:txBody>
                    <a:bodyPr/>
                    <a:p>
                      <a:pPr>
                        <a:buNone/>
                      </a:pPr>
                      <a:endParaRPr lang="en-GB" altLang="en-US"/>
                    </a:p>
                  </a:txBody>
                  <a:tcPr>
                    <a:lnL>
                      <a:noFill/>
                    </a:lnL>
                    <a:lnR>
                      <a:noFill/>
                    </a:lnR>
                    <a:lnT>
                      <a:noFill/>
                    </a:lnT>
                    <a:lnB cap="flat">
                      <a:noFill/>
                    </a:lnB>
                    <a:lnTlToBr>
                      <a:noFill/>
                    </a:lnTlToBr>
                    <a:lnBlToTr>
                      <a:noFill/>
                    </a:lnBlToTr>
                    <a:solidFill>
                      <a:srgbClr val="FFFFFF"/>
                    </a:solidFill>
                  </a:tcPr>
                </a:tc>
              </a:tr>
              <a:tr h="0">
                <a:tc>
                  <a:txBody>
                    <a:bodyPr/>
                    <a:p>
                      <a:pPr indent="0">
                        <a:buNone/>
                      </a:pPr>
                      <a:endParaRPr lang="en-GB" altLang="en-US"/>
                    </a:p>
                  </a:txBody>
                  <a:tcPr>
                    <a:lnL>
                      <a:noFill/>
                    </a:lnL>
                    <a:lnR>
                      <a:noFill/>
                    </a:lnR>
                    <a:lnT cap="flat">
                      <a:noFill/>
                    </a:lnT>
                    <a:lnB cap="flat">
                      <a:noFill/>
                    </a:lnB>
                    <a:lnTlToBr>
                      <a:noFill/>
                    </a:lnTlToBr>
                    <a:lnBlToTr>
                      <a:noFill/>
                    </a:lnBlToTr>
                    <a:noFill/>
                  </a:tcPr>
                </a:tc>
                <a:tc>
                  <a:txBody>
                    <a:bodyPr/>
                    <a:p>
                      <a:pPr indent="0">
                        <a:buNone/>
                      </a:pPr>
                      <a:endParaRPr lang="en-GB" altLang="en-US"/>
                    </a:p>
                  </a:txBody>
                  <a:tcPr>
                    <a:lnL>
                      <a:noFill/>
                    </a:lnL>
                    <a:lnR cap="flat">
                      <a:noFill/>
                    </a:lnR>
                    <a:lnT cap="flat">
                      <a:noFill/>
                    </a:lnT>
                    <a:lnB cap="flat">
                      <a:noFill/>
                    </a:lnB>
                    <a:lnTlToBr>
                      <a:noFill/>
                    </a:lnTlToBr>
                    <a:lnBlToTr>
                      <a:noFill/>
                    </a:lnBlToTr>
                    <a:noFill/>
                  </a:tcPr>
                </a:tc>
              </a:tr>
            </a:tbl>
          </a:graphicData>
        </a:graphic>
      </p:graphicFrame>
      <p:graphicFrame>
        <p:nvGraphicFramePr>
          <p:cNvPr id="6" name="Table 5"/>
          <p:cNvGraphicFramePr/>
          <p:nvPr/>
        </p:nvGraphicFramePr>
        <p:xfrm>
          <a:off x="3556000" y="3556000"/>
          <a:ext cx="0" cy="0"/>
        </p:xfrm>
        <a:graphic>
          <a:graphicData uri="http://schemas.openxmlformats.org/drawingml/2006/table">
            <a:tbl>
              <a:tblPr firstRow="1" bandRow="1">
                <a:tableStyleId>{5940675A-B579-460E-94D1-54222C63F5DA}</a:tableStyleId>
              </a:tblPr>
              <a:tblGrid>
                <a:gridCol w="0"/>
                <a:gridCol w="0"/>
              </a:tblGrid>
              <a:tr h="0">
                <a:tc>
                  <a:txBody>
                    <a:bodyPr/>
                    <a:p>
                      <a:pPr indent="0">
                        <a:buNone/>
                      </a:pPr>
                      <a:endParaRPr lang="en-GB" altLang="en-US" b="0"/>
                    </a:p>
                  </a:txBody>
                  <a:tcPr>
                    <a:lnL>
                      <a:noFill/>
                    </a:lnL>
                    <a:lnR>
                      <a:noFill/>
                    </a:lnR>
                    <a:lnT cap="flat">
                      <a:noFill/>
                    </a:lnT>
                    <a:lnB cap="flat">
                      <a:noFill/>
                    </a:lnB>
                    <a:lnTlToBr>
                      <a:noFill/>
                    </a:lnTlToBr>
                    <a:lnBlToTr>
                      <a:noFill/>
                    </a:lnBlToTr>
                    <a:noFill/>
                  </a:tcPr>
                </a:tc>
                <a:tc>
                  <a:txBody>
                    <a:bodyPr/>
                    <a:p>
                      <a:pPr>
                        <a:buNone/>
                      </a:pPr>
                      <a:endParaRPr lang="en-GB" altLang="en-US"/>
                    </a:p>
                  </a:txBody>
                  <a:tcPr>
                    <a:lnL>
                      <a:noFill/>
                    </a:lnL>
                    <a:lnR>
                      <a:noFill/>
                    </a:lnR>
                    <a:lnT>
                      <a:noFill/>
                    </a:lnT>
                    <a:lnB cap="flat">
                      <a:noFill/>
                    </a:lnB>
                    <a:lnTlToBr>
                      <a:noFill/>
                    </a:lnTlToBr>
                    <a:lnBlToTr>
                      <a:noFill/>
                    </a:lnBlToTr>
                    <a:solidFill>
                      <a:srgbClr val="FFFFFF"/>
                    </a:solidFill>
                  </a:tcPr>
                </a:tc>
              </a:tr>
              <a:tr h="0">
                <a:tc>
                  <a:txBody>
                    <a:bodyPr/>
                    <a:p>
                      <a:pPr indent="0">
                        <a:buNone/>
                      </a:pPr>
                      <a:endParaRPr lang="en-GB" altLang="en-US"/>
                    </a:p>
                  </a:txBody>
                  <a:tcPr>
                    <a:lnL>
                      <a:noFill/>
                    </a:lnL>
                    <a:lnR>
                      <a:noFill/>
                    </a:lnR>
                    <a:lnT cap="flat">
                      <a:noFill/>
                    </a:lnT>
                    <a:lnB cap="flat">
                      <a:noFill/>
                    </a:lnB>
                    <a:lnTlToBr>
                      <a:noFill/>
                    </a:lnTlToBr>
                    <a:lnBlToTr>
                      <a:noFill/>
                    </a:lnBlToTr>
                    <a:noFill/>
                  </a:tcPr>
                </a:tc>
                <a:tc>
                  <a:txBody>
                    <a:bodyPr/>
                    <a:p>
                      <a:pPr indent="0">
                        <a:buNone/>
                      </a:pPr>
                      <a:endParaRPr lang="en-GB" altLang="en-US"/>
                    </a:p>
                  </a:txBody>
                  <a:tcPr>
                    <a:lnL>
                      <a:noFill/>
                    </a:lnL>
                    <a:lnR cap="flat">
                      <a:noFill/>
                    </a:lnR>
                    <a:lnT cap="flat">
                      <a:noFill/>
                    </a:lnT>
                    <a:lnB cap="flat">
                      <a:noFill/>
                    </a:lnB>
                    <a:lnTlToBr>
                      <a:noFill/>
                    </a:lnTlToBr>
                    <a:lnBlToTr>
                      <a:noFill/>
                    </a:lnBlToTr>
                    <a:noFill/>
                  </a:tcPr>
                </a:tc>
              </a:tr>
            </a:tbl>
          </a:graphicData>
        </a:graphic>
      </p:graphicFrame>
      <p:sp>
        <p:nvSpPr>
          <p:cNvPr id="3" name="Text Box 2"/>
          <p:cNvSpPr txBox="1"/>
          <p:nvPr/>
        </p:nvSpPr>
        <p:spPr>
          <a:xfrm>
            <a:off x="393065" y="1753235"/>
            <a:ext cx="8158480" cy="368300"/>
          </a:xfrm>
          <a:prstGeom prst="rect">
            <a:avLst/>
          </a:prstGeom>
          <a:noFill/>
        </p:spPr>
        <p:txBody>
          <a:bodyPr wrap="none" rtlCol="0" anchor="t">
            <a:spAutoFit/>
          </a:bodyPr>
          <a:p>
            <a:pPr indent="0"/>
            <a:r>
              <a:rPr lang="en-US" b="1" i="1">
                <a:solidFill>
                  <a:schemeClr val="bg1"/>
                </a:solidFill>
                <a:latin typeface="Times New Roman" panose="02020603050405020304" charset="0"/>
                <a:sym typeface="+mn-ea"/>
              </a:rPr>
              <a:t>The system supports various gateway platforms such as MTN, Airtel, and Zamtel.</a:t>
            </a:r>
            <a:endParaRPr lang="en-US" altLang="en-US" b="1" i="1">
              <a:solidFill>
                <a:schemeClr val="bg1"/>
              </a:solidFill>
              <a:latin typeface="Times New Roman" panose="02020603050405020304" charset="0"/>
              <a:sym typeface="+mn-ea"/>
            </a:endParaRPr>
          </a:p>
        </p:txBody>
      </p:sp>
      <p:pic>
        <p:nvPicPr>
          <p:cNvPr id="60" name="Picture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76885" y="2222500"/>
            <a:ext cx="2559050" cy="4324985"/>
          </a:xfrm>
          <a:prstGeom prst="rect">
            <a:avLst/>
          </a:prstGeom>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5"/>
          <p:cNvSpPr txBox="1"/>
          <p:nvPr/>
        </p:nvSpPr>
        <p:spPr>
          <a:xfrm>
            <a:off x="294898" y="106041"/>
            <a:ext cx="5933311" cy="44884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3500"/>
              </a:lnSpc>
            </a:pPr>
            <a:r>
              <a:rPr lang="en-US" sz="3200" b="1" dirty="0">
                <a:solidFill>
                  <a:schemeClr val="bg1">
                    <a:lumMod val="95000"/>
                  </a:schemeClr>
                </a:solidFill>
                <a:latin typeface="Gadugi" panose="020B0502040204020203" pitchFamily="34" charset="0"/>
                <a:cs typeface="Gadugi" panose="020B0502040204020203" pitchFamily="34" charset="0"/>
              </a:rPr>
              <a:t>Conclusion</a:t>
            </a:r>
            <a:endParaRPr lang="en-US" sz="3200" dirty="0">
              <a:solidFill>
                <a:schemeClr val="bg1">
                  <a:lumMod val="95000"/>
                </a:schemeClr>
              </a:solidFill>
              <a:latin typeface="Gadugi" panose="020B0502040204020203" pitchFamily="34" charset="0"/>
              <a:cs typeface="Gadugi" panose="020B0502040204020203" pitchFamily="34" charset="0"/>
            </a:endParaRPr>
          </a:p>
        </p:txBody>
      </p:sp>
      <p:sp>
        <p:nvSpPr>
          <p:cNvPr id="101" name="Text Box 100"/>
          <p:cNvSpPr txBox="1"/>
          <p:nvPr/>
        </p:nvSpPr>
        <p:spPr>
          <a:xfrm>
            <a:off x="294640" y="846455"/>
            <a:ext cx="11715750" cy="4399915"/>
          </a:xfrm>
          <a:prstGeom prst="rect">
            <a:avLst/>
          </a:prstGeom>
          <a:noFill/>
          <a:ln w="9525">
            <a:noFill/>
          </a:ln>
        </p:spPr>
        <p:txBody>
          <a:bodyPr wrap="square">
            <a:spAutoFit/>
          </a:bodyPr>
          <a:p>
            <a:pPr indent="0"/>
            <a:r>
              <a:rPr lang="en-US" sz="2800" b="0">
                <a:solidFill>
                  <a:schemeClr val="bg1"/>
                </a:solidFill>
                <a:latin typeface="Times New Roman" panose="02020603050405020304" charset="0"/>
                <a:cs typeface="Calibri" panose="020F0502020204030204" pitchFamily="34" charset="0"/>
              </a:rPr>
              <a:t>The development of a mobile application for bus booking ticket systems is a major advantage and indeed a helpful technology tool to help in the transport industry, particularly the bus transport sector, which is very important in Zambia, thus the Pajane mobile application is a must do and is the solution to the physical challenges encountered at bus-stations by clients, e.g., physically moving just to secure and reserve a seat; </a:t>
            </a:r>
            <a:endParaRPr lang="en-US" sz="2800" b="0">
              <a:solidFill>
                <a:schemeClr val="bg1"/>
              </a:solidFill>
              <a:latin typeface="Times New Roman" panose="02020603050405020304" charset="0"/>
              <a:cs typeface="Calibri" panose="020F0502020204030204" pitchFamily="34" charset="0"/>
            </a:endParaRPr>
          </a:p>
          <a:p>
            <a:pPr indent="0"/>
            <a:endParaRPr lang="en-US" altLang="en-US" sz="2800" b="0">
              <a:solidFill>
                <a:schemeClr val="bg1"/>
              </a:solidFill>
              <a:latin typeface="Times New Roman" panose="02020603050405020304" charset="0"/>
              <a:cs typeface="Calibri" panose="020F0502020204030204" pitchFamily="34" charset="0"/>
            </a:endParaRPr>
          </a:p>
          <a:p>
            <a:pPr indent="0"/>
            <a:r>
              <a:rPr lang="en-US" altLang="en-US" sz="2800" b="0">
                <a:solidFill>
                  <a:schemeClr val="bg1"/>
                </a:solidFill>
                <a:latin typeface="Times New Roman" panose="02020603050405020304" charset="0"/>
                <a:cs typeface="Calibri" panose="020F0502020204030204" pitchFamily="34" charset="0"/>
              </a:rPr>
              <a:t>From the reviewed system ALL1ZED our system is not a multi facilitated application for all types of bookings but a single purpose application to facilitate bus booking for coach bus tickets in zambia</a:t>
            </a:r>
            <a:endParaRPr lang="en-US" altLang="en-US" sz="2800" b="0">
              <a:solidFill>
                <a:schemeClr val="bg1"/>
              </a:solidFill>
              <a:latin typeface="Times New Roman" panose="02020603050405020304" charset="0"/>
              <a:cs typeface="Calibri" panose="020F0502020204030204" pitchFamily="34" charset="0"/>
            </a:endParaRP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5"/>
          <p:cNvSpPr txBox="1"/>
          <p:nvPr/>
        </p:nvSpPr>
        <p:spPr>
          <a:xfrm>
            <a:off x="294898" y="106041"/>
            <a:ext cx="5933311" cy="44884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3500"/>
              </a:lnSpc>
            </a:pPr>
            <a:r>
              <a:rPr lang="en-US" sz="3200" b="1" dirty="0">
                <a:solidFill>
                  <a:schemeClr val="bg1">
                    <a:lumMod val="95000"/>
                  </a:schemeClr>
                </a:solidFill>
                <a:latin typeface="Gadugi" panose="020B0502040204020203" pitchFamily="34" charset="0"/>
                <a:cs typeface="Gadugi" panose="020B0502040204020203" pitchFamily="34" charset="0"/>
              </a:rPr>
              <a:t>Recommendations</a:t>
            </a:r>
            <a:endParaRPr lang="en-US" sz="3200" dirty="0">
              <a:solidFill>
                <a:schemeClr val="bg1">
                  <a:lumMod val="95000"/>
                </a:schemeClr>
              </a:solidFill>
              <a:latin typeface="Gadugi" panose="020B0502040204020203" pitchFamily="34" charset="0"/>
              <a:cs typeface="Gadugi" panose="020B0502040204020203" pitchFamily="34" charset="0"/>
            </a:endParaRPr>
          </a:p>
        </p:txBody>
      </p:sp>
      <p:sp>
        <p:nvSpPr>
          <p:cNvPr id="101" name="Text Box 100"/>
          <p:cNvSpPr txBox="1"/>
          <p:nvPr/>
        </p:nvSpPr>
        <p:spPr>
          <a:xfrm>
            <a:off x="294640" y="977265"/>
            <a:ext cx="11607165" cy="5077460"/>
          </a:xfrm>
          <a:prstGeom prst="rect">
            <a:avLst/>
          </a:prstGeom>
          <a:noFill/>
          <a:ln w="9525">
            <a:noFill/>
          </a:ln>
        </p:spPr>
        <p:txBody>
          <a:bodyPr wrap="square">
            <a:spAutoFit/>
          </a:bodyPr>
          <a:p>
            <a:pPr indent="0">
              <a:lnSpc>
                <a:spcPct val="150000"/>
              </a:lnSpc>
            </a:pPr>
            <a:r>
              <a:rPr lang="en-US" sz="2400" b="0">
                <a:solidFill>
                  <a:schemeClr val="bg1"/>
                </a:solidFill>
                <a:latin typeface="Gadugi" panose="020B0502040204020203" pitchFamily="34" charset="0"/>
                <a:cs typeface="Gadugi" panose="020B0502040204020203" pitchFamily="34" charset="0"/>
              </a:rPr>
              <a:t>For the system developed a number of components which are recommended for future works including maintenance to ensure that customer satisfaction and management of the system is prioritized and maintained.The system lucks an operator end Application which will be used to scan for  bus tickets and schedule buses as well as creating of routes for easy operations and privilege granting.The System Carries a lot of components that my be of great complexity and need enough human and financial resources such hence the team failing to implement the other side of the application</a:t>
            </a:r>
            <a:endParaRPr lang="en-US" altLang="en-US" sz="2400" b="0">
              <a:solidFill>
                <a:schemeClr val="bg1"/>
              </a:solidFill>
              <a:latin typeface="Gadugi" panose="020B0502040204020203" pitchFamily="34" charset="0"/>
              <a:cs typeface="Gadugi" panose="020B0502040204020203" pitchFamily="34" charset="0"/>
            </a:endParaRP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a:xfrm>
            <a:off x="404496" y="127639"/>
            <a:ext cx="10515600" cy="1325563"/>
          </a:xfrm>
        </p:spPr>
        <p:txBody>
          <a:bodyPr/>
          <a:p>
            <a:r>
              <a:rPr lang="en-US" altLang="en-GB">
                <a:solidFill>
                  <a:schemeClr val="bg1"/>
                </a:solidFill>
              </a:rPr>
              <a:t>Opertor end app</a:t>
            </a:r>
            <a:endParaRPr lang="en-US" altLang="en-GB">
              <a:solidFill>
                <a:schemeClr val="bg1"/>
              </a:solidFill>
            </a:endParaRPr>
          </a:p>
        </p:txBody>
      </p:sp>
      <p:pic>
        <p:nvPicPr>
          <p:cNvPr id="20" name="Picture 2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404495" y="1028700"/>
            <a:ext cx="2477770" cy="5367655"/>
          </a:xfrm>
          <a:prstGeom prst="rect">
            <a:avLst/>
          </a:prstGeom>
          <a:noFill/>
          <a:ln>
            <a:noFill/>
          </a:ln>
        </p:spPr>
      </p:pic>
      <p:pic>
        <p:nvPicPr>
          <p:cNvPr id="21" name="Picture 2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3248660" y="1077595"/>
            <a:ext cx="2501900" cy="5386705"/>
          </a:xfrm>
          <a:prstGeom prst="rect">
            <a:avLst/>
          </a:prstGeom>
          <a:noFill/>
          <a:ln>
            <a:noFill/>
          </a:ln>
        </p:spPr>
      </p:pic>
      <p:pic>
        <p:nvPicPr>
          <p:cNvPr id="22" name="Picture 2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6123940" y="1094740"/>
            <a:ext cx="2472055" cy="5352415"/>
          </a:xfrm>
          <a:prstGeom prst="rect">
            <a:avLst/>
          </a:prstGeom>
          <a:noFill/>
          <a:ln>
            <a:noFill/>
          </a:ln>
        </p:spPr>
      </p:pic>
      <p:pic>
        <p:nvPicPr>
          <p:cNvPr id="23" name="Picture 2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8898255" y="1127760"/>
            <a:ext cx="2455545" cy="5319395"/>
          </a:xfrm>
          <a:prstGeom prst="rect">
            <a:avLst/>
          </a:prstGeom>
          <a:noFill/>
          <a:ln>
            <a:noFill/>
          </a:ln>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p:txBody>
          <a:bodyPr/>
          <a:p>
            <a:endParaRPr lang="en-GB" altLang="en-US"/>
          </a:p>
        </p:txBody>
      </p:sp>
      <p:grpSp>
        <p:nvGrpSpPr>
          <p:cNvPr id="5" name="Group 4"/>
          <p:cNvGrpSpPr/>
          <p:nvPr/>
        </p:nvGrpSpPr>
        <p:grpSpPr>
          <a:xfrm>
            <a:off x="1134110" y="494665"/>
            <a:ext cx="8452485" cy="5911215"/>
            <a:chOff x="-251" y="6456"/>
            <a:chExt cx="7130" cy="4948"/>
          </a:xfrm>
        </p:grpSpPr>
        <p:pic>
          <p:nvPicPr>
            <p:cNvPr id="26" name="Picture 26"/>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251" y="6456"/>
              <a:ext cx="2285" cy="4948"/>
            </a:xfrm>
            <a:prstGeom prst="rect">
              <a:avLst/>
            </a:prstGeom>
            <a:noFill/>
            <a:ln>
              <a:noFill/>
            </a:ln>
          </p:spPr>
        </p:pic>
        <p:pic>
          <p:nvPicPr>
            <p:cNvPr id="25" name="Picture 2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2169" y="6456"/>
              <a:ext cx="2285" cy="4948"/>
            </a:xfrm>
            <a:prstGeom prst="rect">
              <a:avLst/>
            </a:prstGeom>
            <a:noFill/>
            <a:ln>
              <a:noFill/>
            </a:ln>
          </p:spPr>
        </p:pic>
        <p:pic>
          <p:nvPicPr>
            <p:cNvPr id="24" name="Picture 2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4611" y="6456"/>
              <a:ext cx="2269" cy="4912"/>
            </a:xfrm>
            <a:prstGeom prst="rect">
              <a:avLst/>
            </a:prstGeom>
            <a:noFill/>
            <a:ln>
              <a:noFill/>
            </a:ln>
          </p:spPr>
        </p:pic>
      </p:gr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5"/>
          <p:cNvSpPr txBox="1"/>
          <p:nvPr/>
        </p:nvSpPr>
        <p:spPr>
          <a:xfrm>
            <a:off x="5036884" y="3204579"/>
            <a:ext cx="2118231" cy="44884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3500"/>
              </a:lnSpc>
            </a:pPr>
            <a:r>
              <a:rPr lang="en-US" sz="3200" b="1" dirty="0">
                <a:solidFill>
                  <a:schemeClr val="bg1">
                    <a:lumMod val="95000"/>
                  </a:schemeClr>
                </a:solidFill>
                <a:latin typeface="Gadugi" panose="020B0502040204020203" pitchFamily="34" charset="0"/>
                <a:cs typeface="Gadugi" panose="020B0502040204020203" pitchFamily="34" charset="0"/>
              </a:rPr>
              <a:t>Thank You</a:t>
            </a:r>
            <a:endParaRPr lang="en-US" sz="3200" dirty="0">
              <a:solidFill>
                <a:schemeClr val="bg1">
                  <a:lumMod val="95000"/>
                </a:schemeClr>
              </a:solidFill>
              <a:latin typeface="Gadugi" panose="020B0502040204020203" pitchFamily="34" charset="0"/>
              <a:cs typeface="Gadugi" panose="020B0502040204020203" pitchFamily="34" charset="0"/>
            </a:endParaRP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Table Of Content</a:t>
            </a:r>
            <a:endParaRPr lang="en-US" b="1" dirty="0">
              <a:solidFill>
                <a:schemeClr val="bg1"/>
              </a:solidFill>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5"/>
          <p:cNvSpPr txBox="1"/>
          <p:nvPr/>
        </p:nvSpPr>
        <p:spPr>
          <a:xfrm>
            <a:off x="304929" y="217801"/>
            <a:ext cx="5933311" cy="44884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3500"/>
              </a:lnSpc>
            </a:pPr>
            <a:r>
              <a:rPr lang="en-US" sz="3200" b="1" dirty="0">
                <a:solidFill>
                  <a:schemeClr val="bg1"/>
                </a:solidFill>
                <a:latin typeface="Bahnschrift" panose="020B0502040204020203" pitchFamily="34" charset="0"/>
              </a:rPr>
              <a:t>Introduction and Background</a:t>
            </a:r>
            <a:endParaRPr lang="en-US" sz="3200" b="1" dirty="0">
              <a:solidFill>
                <a:schemeClr val="bg1"/>
              </a:solidFill>
              <a:latin typeface="Bahnschrift" panose="020B0502040204020203" pitchFamily="34" charset="0"/>
            </a:endParaRPr>
          </a:p>
        </p:txBody>
      </p:sp>
      <p:sp>
        <p:nvSpPr>
          <p:cNvPr id="9" name="TextBox 6"/>
          <p:cNvSpPr txBox="1"/>
          <p:nvPr/>
        </p:nvSpPr>
        <p:spPr>
          <a:xfrm>
            <a:off x="304929" y="900047"/>
            <a:ext cx="11652474" cy="581660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2800" dirty="0">
                <a:solidFill>
                  <a:schemeClr val="bg1">
                    <a:lumMod val="95000"/>
                  </a:schemeClr>
                </a:solidFill>
                <a:latin typeface="Gadugi" panose="020B0502040204020203" pitchFamily="34" charset="0"/>
                <a:ea typeface="Gadugi" panose="020B0502040204020203" pitchFamily="34" charset="0"/>
              </a:rPr>
              <a:t>Following the creation of the Ministry of Transport and logistics and the ministry of information technology in 2021, our interests emerged for the development of a system that can take advantage of the explosive growth of e-commerce and the transport sector. In the modern day and age, internet has become an essential for everyone. This project focuses on the analysis and creation of a mobile applications for online bus ticket sales and purchases, ticket cancellations, postponements, report generation, and other functions for customers (passengers) and staff. Online Bus Booking System is a mobile application based Online Bus Booking System.</a:t>
            </a:r>
            <a:endParaRPr lang="en-US" sz="2800" dirty="0">
              <a:solidFill>
                <a:schemeClr val="bg1">
                  <a:lumMod val="95000"/>
                </a:schemeClr>
              </a:solidFill>
              <a:latin typeface="Gadugi" panose="020B0502040204020203" pitchFamily="34" charset="0"/>
              <a:ea typeface="Gadugi" panose="020B0502040204020203" pitchFamily="34" charset="0"/>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152400" y="898436"/>
            <a:ext cx="11866880" cy="5908040"/>
          </a:xfrm>
          <a:prstGeom prst="rect">
            <a:avLst/>
          </a:prstGeom>
          <a:noFill/>
        </p:spPr>
        <p:txBody>
          <a:bodyPr wrap="square">
            <a:spAutoFit/>
          </a:bodyPr>
          <a:lstStyle/>
          <a:p>
            <a:pPr>
              <a:lnSpc>
                <a:spcPct val="150000"/>
              </a:lnSpc>
            </a:pPr>
            <a:r>
              <a:rPr lang="en-US" sz="2800" dirty="0">
                <a:solidFill>
                  <a:schemeClr val="bg1">
                    <a:lumMod val="95000"/>
                  </a:schemeClr>
                </a:solidFill>
                <a:latin typeface="Gadugi" panose="020B0502040204020203" pitchFamily="34" charset="0"/>
                <a:ea typeface="Gadugi" panose="020B0502040204020203" pitchFamily="34" charset="0"/>
                <a:cs typeface="Gadugi" panose="020B0502040204020203" pitchFamily="34" charset="0"/>
                <a:sym typeface="+mn-ea"/>
              </a:rPr>
              <a:t> This is a user friendly online bus ticket booking system for both clients and bus operators. Which also serves as a management tool for bus ticketing firms to successfully run their business. The application is a an evident way to sustain the vision 2030 of the Zambian constitution which is aimed at creating an E-Zambia, and our area of interest is in combating the effectiveness of the overseen vision through the transport and logistics sector under the minister Hon Frank M. </a:t>
            </a:r>
            <a:r>
              <a:rPr lang="en-US" sz="2800" dirty="0" err="1">
                <a:solidFill>
                  <a:schemeClr val="bg1">
                    <a:lumMod val="95000"/>
                  </a:schemeClr>
                </a:solidFill>
                <a:latin typeface="Gadugi" panose="020B0502040204020203" pitchFamily="34" charset="0"/>
                <a:ea typeface="Gadugi" panose="020B0502040204020203" pitchFamily="34" charset="0"/>
                <a:cs typeface="Gadugi" panose="020B0502040204020203" pitchFamily="34" charset="0"/>
                <a:sym typeface="+mn-ea"/>
              </a:rPr>
              <a:t>Tayali</a:t>
            </a:r>
            <a:r>
              <a:rPr lang="en-US" sz="2800" dirty="0">
                <a:solidFill>
                  <a:schemeClr val="bg1">
                    <a:lumMod val="95000"/>
                  </a:schemeClr>
                </a:solidFill>
                <a:latin typeface="Gadugi" panose="020B0502040204020203" pitchFamily="34" charset="0"/>
                <a:ea typeface="Gadugi" panose="020B0502040204020203" pitchFamily="34" charset="0"/>
                <a:cs typeface="Gadugi" panose="020B0502040204020203" pitchFamily="34" charset="0"/>
                <a:sym typeface="+mn-ea"/>
              </a:rPr>
              <a:t>.</a:t>
            </a:r>
            <a:endParaRPr lang="en-US" sz="2800" dirty="0">
              <a:solidFill>
                <a:schemeClr val="bg1">
                  <a:lumMod val="95000"/>
                </a:schemeClr>
              </a:solidFill>
              <a:latin typeface="Gadugi" panose="020B0502040204020203" pitchFamily="34" charset="0"/>
              <a:ea typeface="Gadugi" panose="020B0502040204020203" pitchFamily="34" charset="0"/>
              <a:cs typeface="Gadugi" panose="020B0502040204020203" pitchFamily="34" charset="0"/>
            </a:endParaRPr>
          </a:p>
          <a:p>
            <a:pPr>
              <a:lnSpc>
                <a:spcPct val="150000"/>
              </a:lnSpc>
            </a:pPr>
            <a:r>
              <a:rPr lang="en-US" sz="2800" dirty="0">
                <a:solidFill>
                  <a:schemeClr val="bg1">
                    <a:lumMod val="95000"/>
                  </a:schemeClr>
                </a:solidFill>
                <a:latin typeface="Gadugi" panose="020B0502040204020203" pitchFamily="34" charset="0"/>
                <a:ea typeface="Gadugi" panose="020B0502040204020203" pitchFamily="34" charset="0"/>
                <a:cs typeface="Gadugi" panose="020B0502040204020203" pitchFamily="34" charset="0"/>
                <a:sym typeface="+mn-ea"/>
              </a:rPr>
              <a:t>An application that is cross platform, easy to use, lite and efficient in providing a platform for Booking, reserving and ticketing of bus seats for </a:t>
            </a:r>
            <a:endParaRPr lang="en-GB" sz="2800" dirty="0">
              <a:solidFill>
                <a:schemeClr val="bg1">
                  <a:lumMod val="95000"/>
                </a:schemeClr>
              </a:solidFill>
              <a:latin typeface="Gadugi" panose="020B0502040204020203" pitchFamily="34" charset="0"/>
              <a:cs typeface="Gadugi" panose="020B0502040204020203" pitchFamily="34" charset="0"/>
            </a:endParaRPr>
          </a:p>
        </p:txBody>
      </p:sp>
      <p:sp>
        <p:nvSpPr>
          <p:cNvPr id="7" name="TextBox 5"/>
          <p:cNvSpPr txBox="1"/>
          <p:nvPr/>
        </p:nvSpPr>
        <p:spPr>
          <a:xfrm>
            <a:off x="304929" y="217801"/>
            <a:ext cx="5933311" cy="44884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3500"/>
              </a:lnSpc>
            </a:pPr>
            <a:r>
              <a:rPr lang="en-US" sz="3200" b="1" dirty="0" err="1">
                <a:solidFill>
                  <a:schemeClr val="bg1"/>
                </a:solidFill>
                <a:latin typeface="Bahnschrift" panose="020B0502040204020203" pitchFamily="34" charset="0"/>
              </a:rPr>
              <a:t>Cont</a:t>
            </a:r>
            <a:r>
              <a:rPr lang="en-US" sz="3200" b="1" dirty="0">
                <a:solidFill>
                  <a:schemeClr val="bg1"/>
                </a:solidFill>
                <a:latin typeface="Bahnschrift" panose="020B0502040204020203" pitchFamily="34" charset="0"/>
              </a:rPr>
              <a:t>…</a:t>
            </a:r>
            <a:endParaRPr lang="en-US" sz="3200" b="1" dirty="0">
              <a:solidFill>
                <a:schemeClr val="bg1"/>
              </a:solidFill>
              <a:latin typeface="Bahnschrift" panose="020B0502040204020203" pitchFamily="34" charset="0"/>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5"/>
          <p:cNvSpPr txBox="1"/>
          <p:nvPr/>
        </p:nvSpPr>
        <p:spPr>
          <a:xfrm>
            <a:off x="304929" y="217801"/>
            <a:ext cx="5933311" cy="44884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3500"/>
              </a:lnSpc>
            </a:pPr>
            <a:r>
              <a:rPr lang="en-US" sz="3200" b="1" dirty="0">
                <a:solidFill>
                  <a:schemeClr val="bg1"/>
                </a:solidFill>
                <a:latin typeface="Bahnschrift" panose="020B0502040204020203" pitchFamily="34" charset="0"/>
              </a:rPr>
              <a:t>Problem statement</a:t>
            </a:r>
            <a:endParaRPr lang="en-US" sz="3200" b="1" dirty="0">
              <a:solidFill>
                <a:schemeClr val="bg1"/>
              </a:solidFill>
              <a:latin typeface="Bahnschrift" panose="020B0502040204020203" pitchFamily="34" charset="0"/>
            </a:endParaRPr>
          </a:p>
        </p:txBody>
      </p:sp>
      <p:sp>
        <p:nvSpPr>
          <p:cNvPr id="3" name="TextBox 2"/>
          <p:cNvSpPr txBox="1"/>
          <p:nvPr/>
        </p:nvSpPr>
        <p:spPr>
          <a:xfrm>
            <a:off x="304929" y="988861"/>
            <a:ext cx="11602591" cy="6287770"/>
          </a:xfrm>
          <a:prstGeom prst="rect">
            <a:avLst/>
          </a:prstGeom>
          <a:noFill/>
        </p:spPr>
        <p:txBody>
          <a:bodyPr wrap="square">
            <a:spAutoFit/>
          </a:bodyPr>
          <a:lstStyle/>
          <a:p>
            <a:pPr algn="just">
              <a:lnSpc>
                <a:spcPct val="150000"/>
              </a:lnSpc>
              <a:spcAft>
                <a:spcPts val="800"/>
              </a:spcAft>
            </a:pPr>
            <a:r>
              <a:rPr lang="en-US" sz="2400" dirty="0">
                <a:solidFill>
                  <a:schemeClr val="bg1">
                    <a:lumMod val="95000"/>
                  </a:schemeClr>
                </a:solidFill>
                <a:effectLst/>
                <a:latin typeface="Gadugi" panose="020B0502040204020203" pitchFamily="34" charset="0"/>
                <a:ea typeface="Gadugi" panose="020B0502040204020203" pitchFamily="34" charset="0"/>
                <a:cs typeface="Times New Roman" panose="02020603050405020304" charset="0"/>
              </a:rPr>
              <a:t>The system that is used by the diversity at the counter currently is a manual system and is just used to sell bus tickets at the counter. A customer should go to the counter to buy a bus ticket or ask for the bus schedule. Furthermore, customers need to pay cash when they buy the bus ticket and sometimes need to queue up for a long period of time in order to get a bus ticket. Inflexibility in comparing prices between bus logistics at a particular bus terminal and Inaccurate timing between bus arrival and departure. Besides that, passengers are also not allowed to buy bus tickets through an online system. In addition, there is no single purpose online bus ticket booking system in Zambia for ticket booking which is seemlessly running on cross plartforms (Android and IOS devices).</a:t>
            </a:r>
            <a:endParaRPr lang="en-US" sz="2400" dirty="0">
              <a:solidFill>
                <a:schemeClr val="bg1">
                  <a:lumMod val="95000"/>
                </a:schemeClr>
              </a:solidFill>
              <a:effectLst/>
              <a:latin typeface="Gadugi" panose="020B0502040204020203" pitchFamily="34" charset="0"/>
              <a:ea typeface="Gadugi" panose="020B0502040204020203" pitchFamily="34" charset="0"/>
              <a:cs typeface="Times New Roman" panose="02020603050405020304" charset="0"/>
            </a:endParaRPr>
          </a:p>
          <a:p>
            <a:pPr algn="just">
              <a:lnSpc>
                <a:spcPct val="150000"/>
              </a:lnSpc>
              <a:spcAft>
                <a:spcPts val="800"/>
              </a:spcAft>
            </a:pPr>
            <a:endParaRPr lang="en-US" sz="2400" dirty="0">
              <a:solidFill>
                <a:schemeClr val="bg1">
                  <a:lumMod val="95000"/>
                </a:schemeClr>
              </a:solidFill>
              <a:effectLst/>
              <a:latin typeface="Gadugi" panose="020B0502040204020203" pitchFamily="34" charset="0"/>
              <a:ea typeface="Gadugi" panose="020B0502040204020203" pitchFamily="34" charset="0"/>
              <a:cs typeface="Times New Roman" panose="02020603050405020304" charset="0"/>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5"/>
          <p:cNvSpPr txBox="1"/>
          <p:nvPr/>
        </p:nvSpPr>
        <p:spPr>
          <a:xfrm>
            <a:off x="304929" y="217801"/>
            <a:ext cx="5933311" cy="44884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3500"/>
              </a:lnSpc>
            </a:pPr>
            <a:r>
              <a:rPr lang="en-US" sz="3200" b="1" dirty="0">
                <a:solidFill>
                  <a:schemeClr val="bg1"/>
                </a:solidFill>
                <a:latin typeface="Bahnschrift" panose="020B0502040204020203" pitchFamily="34" charset="0"/>
              </a:rPr>
              <a:t>Research Objectives</a:t>
            </a:r>
            <a:endParaRPr lang="en-US" sz="3200" b="1" dirty="0">
              <a:solidFill>
                <a:schemeClr val="bg1"/>
              </a:solidFill>
              <a:latin typeface="Bahnschrift" panose="020B0502040204020203" pitchFamily="34" charset="0"/>
            </a:endParaRPr>
          </a:p>
        </p:txBody>
      </p:sp>
      <p:sp>
        <p:nvSpPr>
          <p:cNvPr id="3" name="TextBox 2"/>
          <p:cNvSpPr txBox="1"/>
          <p:nvPr/>
        </p:nvSpPr>
        <p:spPr>
          <a:xfrm>
            <a:off x="304929" y="988861"/>
            <a:ext cx="11602591" cy="4605020"/>
          </a:xfrm>
          <a:prstGeom prst="rect">
            <a:avLst/>
          </a:prstGeom>
          <a:noFill/>
        </p:spPr>
        <p:txBody>
          <a:bodyPr wrap="square">
            <a:spAutoFit/>
          </a:bodyPr>
          <a:lstStyle/>
          <a:p>
            <a:pPr marL="742950" indent="-742950" algn="just">
              <a:lnSpc>
                <a:spcPct val="200000"/>
              </a:lnSpc>
              <a:spcAft>
                <a:spcPts val="800"/>
              </a:spcAft>
              <a:buFont typeface="Wingdings" panose="05000000000000000000" pitchFamily="2" charset="2"/>
              <a:buAutoNum type="arabicPeriod"/>
            </a:pPr>
            <a:r>
              <a:rPr lang="en-US" sz="2800" dirty="0">
                <a:solidFill>
                  <a:schemeClr val="bg1">
                    <a:lumMod val="95000"/>
                  </a:schemeClr>
                </a:solidFill>
                <a:latin typeface="Gadugi" panose="020B0502040204020203" pitchFamily="34" charset="0"/>
                <a:ea typeface="Gadugi" panose="020B0502040204020203" pitchFamily="34" charset="0"/>
                <a:cs typeface="Times New Roman" panose="02020603050405020304" charset="0"/>
              </a:rPr>
              <a:t>To develop a cross platform bus booking Ticket system.</a:t>
            </a:r>
            <a:endParaRPr lang="en-US" sz="2800" dirty="0">
              <a:solidFill>
                <a:schemeClr val="bg1">
                  <a:lumMod val="95000"/>
                </a:schemeClr>
              </a:solidFill>
              <a:latin typeface="Gadugi" panose="020B0502040204020203" pitchFamily="34" charset="0"/>
              <a:ea typeface="Gadugi" panose="020B0502040204020203" pitchFamily="34" charset="0"/>
              <a:cs typeface="Times New Roman" panose="02020603050405020304" charset="0"/>
            </a:endParaRPr>
          </a:p>
          <a:p>
            <a:pPr marL="742950" indent="-742950" algn="just">
              <a:lnSpc>
                <a:spcPct val="200000"/>
              </a:lnSpc>
              <a:spcAft>
                <a:spcPts val="800"/>
              </a:spcAft>
              <a:buFont typeface="Wingdings" panose="05000000000000000000" pitchFamily="2" charset="2"/>
              <a:buAutoNum type="arabicPeriod"/>
            </a:pPr>
            <a:r>
              <a:rPr lang="en-US" sz="2800" dirty="0">
                <a:solidFill>
                  <a:schemeClr val="bg1">
                    <a:lumMod val="95000"/>
                  </a:schemeClr>
                </a:solidFill>
                <a:latin typeface="Gadugi" panose="020B0502040204020203" pitchFamily="34" charset="0"/>
                <a:ea typeface="Gadugi" panose="020B0502040204020203" pitchFamily="34" charset="0"/>
                <a:cs typeface="Times New Roman" panose="02020603050405020304" charset="0"/>
              </a:rPr>
              <a:t>To integrate Google maps APIs to reduce the time complexity of booking a bus ticket at bus terminus in zambia.</a:t>
            </a:r>
            <a:endParaRPr lang="en-US" sz="2800" dirty="0">
              <a:solidFill>
                <a:schemeClr val="bg1">
                  <a:lumMod val="95000"/>
                </a:schemeClr>
              </a:solidFill>
              <a:latin typeface="Gadugi" panose="020B0502040204020203" pitchFamily="34" charset="0"/>
              <a:ea typeface="Gadugi" panose="020B0502040204020203" pitchFamily="34" charset="0"/>
              <a:cs typeface="Times New Roman" panose="02020603050405020304" charset="0"/>
            </a:endParaRPr>
          </a:p>
          <a:p>
            <a:pPr marL="742950" indent="-742950" algn="just">
              <a:lnSpc>
                <a:spcPct val="200000"/>
              </a:lnSpc>
              <a:spcAft>
                <a:spcPts val="800"/>
              </a:spcAft>
              <a:buFont typeface="Wingdings" panose="05000000000000000000" pitchFamily="2" charset="2"/>
              <a:buAutoNum type="arabicPeriod"/>
            </a:pPr>
            <a:r>
              <a:rPr lang="en-US" sz="2800" dirty="0">
                <a:solidFill>
                  <a:schemeClr val="bg1">
                    <a:lumMod val="95000"/>
                  </a:schemeClr>
                </a:solidFill>
                <a:latin typeface="Gadugi" panose="020B0502040204020203" pitchFamily="34" charset="0"/>
                <a:ea typeface="Gadugi" panose="020B0502040204020203" pitchFamily="34" charset="0"/>
                <a:cs typeface="Times New Roman" panose="02020603050405020304" charset="0"/>
              </a:rPr>
              <a:t>To integrate multiple payment methods in the cross platform bus booking ticket system.</a:t>
            </a:r>
            <a:endParaRPr lang="en-US" sz="2800" dirty="0">
              <a:solidFill>
                <a:schemeClr val="bg1">
                  <a:lumMod val="95000"/>
                </a:schemeClr>
              </a:solidFill>
              <a:latin typeface="Gadugi" panose="020B0502040204020203" pitchFamily="34" charset="0"/>
              <a:ea typeface="Gadugi" panose="020B0502040204020203" pitchFamily="34" charset="0"/>
              <a:cs typeface="Times New Roman" panose="02020603050405020304" charset="0"/>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5"/>
          <p:cNvSpPr txBox="1"/>
          <p:nvPr/>
        </p:nvSpPr>
        <p:spPr>
          <a:xfrm>
            <a:off x="304929" y="217801"/>
            <a:ext cx="5933311" cy="44884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3500"/>
              </a:lnSpc>
            </a:pPr>
            <a:r>
              <a:rPr lang="en-US" sz="3200" b="1" dirty="0">
                <a:solidFill>
                  <a:schemeClr val="bg1"/>
                </a:solidFill>
                <a:latin typeface="Bahnschrift" panose="020B0502040204020203" pitchFamily="34" charset="0"/>
              </a:rPr>
              <a:t>Research Questions</a:t>
            </a:r>
            <a:endParaRPr lang="en-US" sz="3200" b="1" dirty="0">
              <a:solidFill>
                <a:schemeClr val="bg1"/>
              </a:solidFill>
              <a:latin typeface="Bahnschrift" panose="020B0502040204020203" pitchFamily="34" charset="0"/>
            </a:endParaRPr>
          </a:p>
        </p:txBody>
      </p:sp>
      <p:sp>
        <p:nvSpPr>
          <p:cNvPr id="3" name="TextBox 2"/>
          <p:cNvSpPr txBox="1"/>
          <p:nvPr/>
        </p:nvSpPr>
        <p:spPr>
          <a:xfrm>
            <a:off x="304929" y="666916"/>
            <a:ext cx="11602591" cy="6000750"/>
          </a:xfrm>
          <a:prstGeom prst="rect">
            <a:avLst/>
          </a:prstGeom>
          <a:noFill/>
        </p:spPr>
        <p:txBody>
          <a:bodyPr wrap="square">
            <a:spAutoFit/>
          </a:bodyPr>
          <a:lstStyle/>
          <a:p>
            <a:pPr indent="0" algn="just">
              <a:lnSpc>
                <a:spcPct val="200000"/>
              </a:lnSpc>
              <a:spcAft>
                <a:spcPts val="800"/>
              </a:spcAft>
              <a:buFont typeface="Wingdings" panose="05000000000000000000" pitchFamily="2" charset="2"/>
              <a:buNone/>
            </a:pPr>
            <a:r>
              <a:rPr lang="en-US" sz="2800" dirty="0">
                <a:solidFill>
                  <a:schemeClr val="bg1">
                    <a:lumMod val="95000"/>
                  </a:schemeClr>
                </a:solidFill>
                <a:latin typeface="Gadugi" panose="020B0502040204020203" pitchFamily="34" charset="0"/>
                <a:ea typeface="Gadugi" panose="020B0502040204020203" pitchFamily="34" charset="0"/>
                <a:cs typeface="Times New Roman" panose="02020603050405020304" charset="0"/>
              </a:rPr>
              <a:t>While the research is being undertaken, a mirror of research questions has been identified using the objectives specified in this proposal.</a:t>
            </a:r>
            <a:endParaRPr lang="en-US" sz="2800" dirty="0">
              <a:solidFill>
                <a:schemeClr val="bg1">
                  <a:lumMod val="95000"/>
                </a:schemeClr>
              </a:solidFill>
              <a:latin typeface="Gadugi" panose="020B0502040204020203" pitchFamily="34" charset="0"/>
              <a:ea typeface="Gadugi" panose="020B0502040204020203" pitchFamily="34" charset="0"/>
              <a:cs typeface="Times New Roman" panose="02020603050405020304" charset="0"/>
            </a:endParaRPr>
          </a:p>
          <a:p>
            <a:pPr marL="742950" indent="-742950" algn="just">
              <a:lnSpc>
                <a:spcPct val="150000"/>
              </a:lnSpc>
              <a:spcAft>
                <a:spcPts val="800"/>
              </a:spcAft>
              <a:buFont typeface="Wingdings" panose="05000000000000000000" pitchFamily="2" charset="2"/>
              <a:buAutoNum type="arabicPeriod"/>
            </a:pPr>
            <a:r>
              <a:rPr lang="en-US" sz="2800" dirty="0">
                <a:solidFill>
                  <a:schemeClr val="bg1">
                    <a:lumMod val="95000"/>
                  </a:schemeClr>
                </a:solidFill>
                <a:latin typeface="Gadugi" panose="020B0502040204020203" pitchFamily="34" charset="0"/>
                <a:ea typeface="Gadugi" panose="020B0502040204020203" pitchFamily="34" charset="0"/>
                <a:cs typeface="Times New Roman" panose="02020603050405020304" charset="0"/>
              </a:rPr>
              <a:t>How a cross platform system can enhance booking seats of local buses in Zambia?</a:t>
            </a:r>
            <a:endParaRPr lang="en-US" sz="2800" dirty="0">
              <a:solidFill>
                <a:schemeClr val="bg1">
                  <a:lumMod val="95000"/>
                </a:schemeClr>
              </a:solidFill>
              <a:latin typeface="Gadugi" panose="020B0502040204020203" pitchFamily="34" charset="0"/>
              <a:ea typeface="Gadugi" panose="020B0502040204020203" pitchFamily="34" charset="0"/>
              <a:cs typeface="Times New Roman" panose="02020603050405020304" charset="0"/>
            </a:endParaRPr>
          </a:p>
          <a:p>
            <a:pPr marL="742950" indent="-742950" algn="just">
              <a:lnSpc>
                <a:spcPct val="150000"/>
              </a:lnSpc>
              <a:spcAft>
                <a:spcPts val="800"/>
              </a:spcAft>
              <a:buFont typeface="Wingdings" panose="05000000000000000000" pitchFamily="2" charset="2"/>
              <a:buAutoNum type="arabicPeriod"/>
            </a:pPr>
            <a:r>
              <a:rPr lang="en-US" sz="2800" dirty="0">
                <a:solidFill>
                  <a:schemeClr val="bg1">
                    <a:lumMod val="95000"/>
                  </a:schemeClr>
                </a:solidFill>
                <a:latin typeface="Gadugi" panose="020B0502040204020203" pitchFamily="34" charset="0"/>
                <a:ea typeface="Gadugi" panose="020B0502040204020203" pitchFamily="34" charset="0"/>
                <a:cs typeface="Times New Roman" panose="02020603050405020304" charset="0"/>
              </a:rPr>
              <a:t>How can Google maps APIs help reduce the time complexity of the manual processes of booking tickets at bus terminus in Zambia?</a:t>
            </a:r>
            <a:endParaRPr lang="en-US" sz="2800" dirty="0">
              <a:solidFill>
                <a:schemeClr val="bg1">
                  <a:lumMod val="95000"/>
                </a:schemeClr>
              </a:solidFill>
              <a:latin typeface="Gadugi" panose="020B0502040204020203" pitchFamily="34" charset="0"/>
              <a:ea typeface="Gadugi" panose="020B0502040204020203" pitchFamily="34" charset="0"/>
              <a:cs typeface="Times New Roman" panose="02020603050405020304" charset="0"/>
            </a:endParaRPr>
          </a:p>
          <a:p>
            <a:pPr marL="742950" indent="-742950" algn="just">
              <a:lnSpc>
                <a:spcPct val="150000"/>
              </a:lnSpc>
              <a:spcAft>
                <a:spcPts val="800"/>
              </a:spcAft>
              <a:buFont typeface="Wingdings" panose="05000000000000000000" pitchFamily="2" charset="2"/>
              <a:buAutoNum type="arabicPeriod"/>
            </a:pPr>
            <a:r>
              <a:rPr lang="en-US" sz="2800" dirty="0">
                <a:solidFill>
                  <a:schemeClr val="bg1">
                    <a:lumMod val="95000"/>
                  </a:schemeClr>
                </a:solidFill>
                <a:latin typeface="Gadugi" panose="020B0502040204020203" pitchFamily="34" charset="0"/>
                <a:ea typeface="Gadugi" panose="020B0502040204020203" pitchFamily="34" charset="0"/>
                <a:cs typeface="Times New Roman" panose="02020603050405020304" charset="0"/>
              </a:rPr>
              <a:t>What payment options are suitable to provide flexibility to bus ticket booking to customers in Zambia?</a:t>
            </a:r>
            <a:endParaRPr lang="en-US" sz="2800" dirty="0">
              <a:solidFill>
                <a:schemeClr val="bg1">
                  <a:lumMod val="95000"/>
                </a:schemeClr>
              </a:solidFill>
              <a:latin typeface="Gadugi" panose="020B0502040204020203" pitchFamily="34" charset="0"/>
              <a:ea typeface="Gadugi" panose="020B0502040204020203" pitchFamily="34" charset="0"/>
              <a:cs typeface="Times New Roman" panose="02020603050405020304" charset="0"/>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5"/>
          <p:cNvSpPr txBox="1"/>
          <p:nvPr/>
        </p:nvSpPr>
        <p:spPr>
          <a:xfrm>
            <a:off x="304929" y="217801"/>
            <a:ext cx="5933311" cy="44884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3500"/>
              </a:lnSpc>
            </a:pPr>
            <a:r>
              <a:rPr lang="en-US" sz="3200" b="1" dirty="0">
                <a:solidFill>
                  <a:schemeClr val="bg1"/>
                </a:solidFill>
                <a:latin typeface="Bahnschrift" panose="020B0502040204020203" pitchFamily="34" charset="0"/>
              </a:rPr>
              <a:t>Scope of the Research</a:t>
            </a:r>
            <a:endParaRPr lang="en-US" sz="3200" b="1" dirty="0">
              <a:solidFill>
                <a:schemeClr val="bg1"/>
              </a:solidFill>
              <a:latin typeface="Bahnschrift" panose="020B0502040204020203" pitchFamily="34" charset="0"/>
            </a:endParaRPr>
          </a:p>
        </p:txBody>
      </p:sp>
      <p:sp>
        <p:nvSpPr>
          <p:cNvPr id="3" name="TextBox 2"/>
          <p:cNvSpPr txBox="1"/>
          <p:nvPr/>
        </p:nvSpPr>
        <p:spPr>
          <a:xfrm>
            <a:off x="304929" y="988861"/>
            <a:ext cx="11602591" cy="5908040"/>
          </a:xfrm>
          <a:prstGeom prst="rect">
            <a:avLst/>
          </a:prstGeom>
          <a:noFill/>
        </p:spPr>
        <p:txBody>
          <a:bodyPr wrap="square">
            <a:spAutoFit/>
          </a:bodyPr>
          <a:lstStyle/>
          <a:p>
            <a:pPr indent="0" algn="just">
              <a:lnSpc>
                <a:spcPct val="150000"/>
              </a:lnSpc>
              <a:spcAft>
                <a:spcPts val="800"/>
              </a:spcAft>
              <a:buFont typeface="Wingdings" panose="05000000000000000000" pitchFamily="2" charset="2"/>
              <a:buNone/>
            </a:pPr>
            <a:r>
              <a:rPr lang="en-US" sz="2800" dirty="0">
                <a:solidFill>
                  <a:schemeClr val="bg1">
                    <a:lumMod val="95000"/>
                  </a:schemeClr>
                </a:solidFill>
                <a:latin typeface="Gadugi" panose="020B0502040204020203" pitchFamily="34" charset="0"/>
                <a:ea typeface="Gadugi" panose="020B0502040204020203" pitchFamily="34" charset="0"/>
                <a:cs typeface="Times New Roman" panose="02020603050405020304" charset="0"/>
              </a:rPr>
              <a:t>This research focuses on two parties which are the bus operators and the customers on which the study was conducted in Ndola, Zambia Ndola bus terminus. After all data was collected and analyzed, it was seen that the system can be adopted by a number of transport and logistic companies operating around the provinces of Zambia, from Lusaka to Copperbelt and other provinces. Its scope can be designed to facilitate the local companies and travelers of Zambia. The system will be equipped with components to login/register, search, view, book and make payment on the application/web portal while providing a custom</a:t>
            </a:r>
            <a:endParaRPr lang="en-US" sz="2800" dirty="0">
              <a:solidFill>
                <a:schemeClr val="bg1">
                  <a:lumMod val="95000"/>
                </a:schemeClr>
              </a:solidFill>
              <a:latin typeface="Gadugi" panose="020B0502040204020203" pitchFamily="34" charset="0"/>
              <a:ea typeface="Gadugi" panose="020B0502040204020203" pitchFamily="34" charset="0"/>
              <a:cs typeface="Gadugi" panose="020B0502040204020203" pitchFamily="34" charset="0"/>
            </a:endParaRPr>
          </a:p>
        </p:txBody>
      </p:sp>
    </p:spTree>
  </p:cSld>
  <p:clrMapOvr>
    <a:masterClrMapping/>
  </p:clrMapOvr>
  <p:transition>
    <p:fade/>
  </p:transition>
</p:sld>
</file>

<file path=ppt/tags/tag1.xml><?xml version="1.0" encoding="utf-8"?>
<p:tagLst xmlns:p="http://schemas.openxmlformats.org/presentationml/2006/main">
  <p:tag name="SIZELISTINDEX" val="2"/>
  <p:tag name="SAFEMARGIN" val="0"/>
  <p:tag name="VERTICALOFFSET" val="0"/>
  <p:tag name="HORIZONTALOFFSET" val="0"/>
  <p:tag name="CUSTOMNAME" val="%f_Resized"/>
  <p:tag name="NAMEOPTION" val="RESIZED_LAS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Global infographic chart</Template>
  <TotalTime>0</TotalTime>
  <Words>10375</Words>
  <Application>WPS Presentation</Application>
  <PresentationFormat>Widescreen</PresentationFormat>
  <Paragraphs>219</Paragraphs>
  <Slides>25</Slides>
  <Notes>0</Notes>
  <HiddenSlides>0</HiddenSlides>
  <MMClips>1</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25</vt:i4>
      </vt:variant>
    </vt:vector>
  </HeadingPairs>
  <TitlesOfParts>
    <vt:vector size="43" baseType="lpstr">
      <vt:lpstr>Arial</vt:lpstr>
      <vt:lpstr>SimSun</vt:lpstr>
      <vt:lpstr>Wingdings</vt:lpstr>
      <vt:lpstr>Times</vt:lpstr>
      <vt:lpstr>Times New Roman</vt:lpstr>
      <vt:lpstr>MS PGothic</vt:lpstr>
      <vt:lpstr>Calibri</vt:lpstr>
      <vt:lpstr>Arial-BoldMT</vt:lpstr>
      <vt:lpstr>Segoe Print</vt:lpstr>
      <vt:lpstr>Bahnschrift</vt:lpstr>
      <vt:lpstr>Gadugi</vt:lpstr>
      <vt:lpstr>Open Sans</vt:lpstr>
      <vt:lpstr>Microsoft YaHei</vt:lpstr>
      <vt:lpstr>Arial Unicode MS</vt:lpstr>
      <vt:lpstr>urw-din</vt:lpstr>
      <vt:lpstr>Calibri Light</vt:lpstr>
      <vt:lpstr>等线 Light</vt:lpstr>
      <vt:lpstr>Office Theme</vt:lpstr>
      <vt:lpstr>DESIGNING AND DEVELOPING A CROSS PLATFORM ONLINE BUS BOOKING TICKET SYSTEM </vt:lpstr>
      <vt:lpstr>PAJANEBOOKING </vt:lpstr>
      <vt:lpstr>Table Of Content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AND DEVELOPING A CROSS PLATFORM ONLINE BUS BOOKING TICKET SYSTEM </dc:title>
  <dc:creator>geoffrey zimba</dc:creator>
  <cp:lastModifiedBy>Geofrey Zimba</cp:lastModifiedBy>
  <cp:revision>5</cp:revision>
  <dcterms:created xsi:type="dcterms:W3CDTF">2022-10-04T22:16:00Z</dcterms:created>
  <dcterms:modified xsi:type="dcterms:W3CDTF">2022-12-05T05:40:25Z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13AD4E04F1144182A994611259D308A0</vt:lpwstr>
  </property>
  <property fmtid="{D5CDD505-2E9C-101B-9397-08002B2CF9AE}" pid="4" name="KSOProductBuildVer">
    <vt:lpwstr>2057-11.2.0.11417</vt:lpwstr>
  </property>
</Properties>
</file>